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3" r:id="rId1"/>
  </p:sldMasterIdLst>
  <p:notesMasterIdLst>
    <p:notesMasterId r:id="rId18"/>
  </p:notesMasterIdLst>
  <p:sldIdLst>
    <p:sldId id="256" r:id="rId2"/>
    <p:sldId id="273" r:id="rId3"/>
    <p:sldId id="274" r:id="rId4"/>
    <p:sldId id="259" r:id="rId5"/>
    <p:sldId id="275" r:id="rId6"/>
    <p:sldId id="261" r:id="rId7"/>
    <p:sldId id="263" r:id="rId8"/>
    <p:sldId id="264" r:id="rId9"/>
    <p:sldId id="272" r:id="rId10"/>
    <p:sldId id="277" r:id="rId11"/>
    <p:sldId id="278" r:id="rId12"/>
    <p:sldId id="279" r:id="rId13"/>
    <p:sldId id="280" r:id="rId14"/>
    <p:sldId id="281" r:id="rId15"/>
    <p:sldId id="283" r:id="rId16"/>
    <p:sldId id="282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78" autoAdjust="0"/>
    <p:restoredTop sz="94206" autoAdjust="0"/>
  </p:normalViewPr>
  <p:slideViewPr>
    <p:cSldViewPr>
      <p:cViewPr varScale="1">
        <p:scale>
          <a:sx n="84" d="100"/>
          <a:sy n="84" d="100"/>
        </p:scale>
        <p:origin x="804" y="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20F93C-F83C-456F-8A03-BF6D0247F538}" type="datetimeFigureOut">
              <a:rPr lang="es-ES" smtClean="0"/>
              <a:pPr/>
              <a:t>18/11/2015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7897D0-AE5E-4F27-98F9-AE8812CAB1E1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6184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897D0-AE5E-4F27-98F9-AE8812CAB1E1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5811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897D0-AE5E-4F27-98F9-AE8812CAB1E1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5545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Lista no exhaustiva.</a:t>
            </a:r>
          </a:p>
          <a:p>
            <a:endParaRPr lang="es-ES" dirty="0" smtClean="0"/>
          </a:p>
          <a:p>
            <a:r>
              <a:rPr lang="es-ES" dirty="0" smtClean="0"/>
              <a:t>Si</a:t>
            </a:r>
            <a:r>
              <a:rPr lang="es-ES" baseline="0" dirty="0" smtClean="0"/>
              <a:t> bien existen en Uruguay múltiples mecanismos de participación ciudadana institucionalizados, instaurados en la normativa propia de los organismos (decretos, resoluciones, </a:t>
            </a:r>
            <a:r>
              <a:rPr lang="es-ES" baseline="0" dirty="0" err="1" smtClean="0"/>
              <a:t>etc</a:t>
            </a:r>
            <a:r>
              <a:rPr lang="es-ES" baseline="0" dirty="0" smtClean="0"/>
              <a:t>,) el ordenamiento jurídico no tiene normas de carácter general que regule las acciones de las OSC en dichos espacios, ni tampoco existe un organismos que en forma sistemática analice, programe, gestione o coordine la actividad del sector público y la sociedad civil.</a:t>
            </a:r>
          </a:p>
          <a:p>
            <a:endParaRPr lang="es-ES" baseline="0" dirty="0" smtClean="0"/>
          </a:p>
          <a:p>
            <a:r>
              <a:rPr lang="es-ES" baseline="0" dirty="0" smtClean="0"/>
              <a:t>Reconocer la participación la participación de la sociedad civil en los asuntos públicos implica el establecimiento de obligaciones correlativas positivas para el Estado: generación de espacios y condiciones  para que se produzca la participación en forma adecuada.</a:t>
            </a:r>
          </a:p>
          <a:p>
            <a:endParaRPr lang="es-ES" baseline="0" dirty="0" smtClean="0"/>
          </a:p>
          <a:p>
            <a:r>
              <a:rPr lang="es-ES" baseline="0" dirty="0" smtClean="0"/>
              <a:t>Condiciones de transparencia y acceso a la información para poder realizar el monitoreo.</a:t>
            </a:r>
          </a:p>
          <a:p>
            <a:endParaRPr lang="es-ES" baseline="0" dirty="0" smtClean="0"/>
          </a:p>
          <a:p>
            <a:r>
              <a:rPr lang="es-ES" baseline="0" dirty="0" smtClean="0"/>
              <a:t>Condiciones materiales para el ejercicio del derecho a la participación.</a:t>
            </a:r>
          </a:p>
          <a:p>
            <a:endParaRPr lang="es-ES" baseline="0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897D0-AE5E-4F27-98F9-AE8812CAB1E1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020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897D0-AE5E-4F27-98F9-AE8812CAB1E1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8574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baseline="0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897D0-AE5E-4F27-98F9-AE8812CAB1E1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9909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897D0-AE5E-4F27-98F9-AE8812CAB1E1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684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Rectangle 105"/>
          <p:cNvSpPr/>
          <p:nvPr/>
        </p:nvSpPr>
        <p:spPr>
          <a:xfrm rot="2700000">
            <a:off x="7446946" y="993285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09" name="Group 408"/>
          <p:cNvGrpSpPr/>
          <p:nvPr/>
        </p:nvGrpSpPr>
        <p:grpSpPr>
          <a:xfrm>
            <a:off x="0" y="420256"/>
            <a:ext cx="9144000" cy="3795497"/>
            <a:chOff x="0" y="420256"/>
            <a:chExt cx="12188952" cy="3795497"/>
          </a:xfrm>
        </p:grpSpPr>
        <p:cxnSp>
          <p:nvCxnSpPr>
            <p:cNvPr id="410" name="Straight Connector 409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0" name="Rectangle 379"/>
          <p:cNvSpPr/>
          <p:nvPr/>
        </p:nvSpPr>
        <p:spPr>
          <a:xfrm rot="18900000" flipV="1">
            <a:off x="8146056" y="-427079"/>
            <a:ext cx="13716" cy="2816931"/>
          </a:xfrm>
          <a:custGeom>
            <a:avLst/>
            <a:gdLst/>
            <a:ahLst/>
            <a:cxnLst/>
            <a:rect l="l" t="t" r="r" b="b"/>
            <a:pathLst>
              <a:path w="13716" h="2816931">
                <a:moveTo>
                  <a:pt x="0" y="2816931"/>
                </a:moveTo>
                <a:lnTo>
                  <a:pt x="13716" y="28032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1" name="Rectangle 56"/>
          <p:cNvSpPr/>
          <p:nvPr/>
        </p:nvSpPr>
        <p:spPr>
          <a:xfrm>
            <a:off x="1" y="0"/>
            <a:ext cx="8865825" cy="4572004"/>
          </a:xfrm>
          <a:custGeom>
            <a:avLst/>
            <a:gdLst/>
            <a:ahLst/>
            <a:cxnLst/>
            <a:rect l="l" t="t" r="r" b="b"/>
            <a:pathLst>
              <a:path w="8865825" h="4572004"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2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3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4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5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6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7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8" name="Rectangle 93"/>
          <p:cNvSpPr/>
          <p:nvPr/>
        </p:nvSpPr>
        <p:spPr>
          <a:xfrm rot="2700000">
            <a:off x="7126799" y="-278554"/>
            <a:ext cx="13716" cy="5699824"/>
          </a:xfrm>
          <a:custGeom>
            <a:avLst/>
            <a:gdLst/>
            <a:ahLst/>
            <a:cxnLst/>
            <a:rect l="l" t="t" r="r" b="b"/>
            <a:pathLst>
              <a:path w="13716" h="5699824">
                <a:moveTo>
                  <a:pt x="0" y="0"/>
                </a:moveTo>
                <a:lnTo>
                  <a:pt x="13716" y="13717"/>
                </a:lnTo>
                <a:lnTo>
                  <a:pt x="13716" y="5686109"/>
                </a:lnTo>
                <a:lnTo>
                  <a:pt x="1" y="569982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9" name="Rectangle 95"/>
          <p:cNvSpPr/>
          <p:nvPr/>
        </p:nvSpPr>
        <p:spPr>
          <a:xfrm rot="2700000">
            <a:off x="7969986" y="1747381"/>
            <a:ext cx="13716" cy="3314931"/>
          </a:xfrm>
          <a:custGeom>
            <a:avLst/>
            <a:gdLst/>
            <a:ahLst/>
            <a:cxnLst/>
            <a:rect l="l" t="t" r="r" b="b"/>
            <a:pathLst>
              <a:path w="13716" h="3314931">
                <a:moveTo>
                  <a:pt x="0" y="0"/>
                </a:moveTo>
                <a:lnTo>
                  <a:pt x="13716" y="13716"/>
                </a:lnTo>
                <a:lnTo>
                  <a:pt x="13716" y="3301215"/>
                </a:lnTo>
                <a:lnTo>
                  <a:pt x="0" y="331493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0" name="Rectangle 96"/>
          <p:cNvSpPr/>
          <p:nvPr/>
        </p:nvSpPr>
        <p:spPr>
          <a:xfrm rot="2700000">
            <a:off x="8391577" y="2765192"/>
            <a:ext cx="13716" cy="2122490"/>
          </a:xfrm>
          <a:custGeom>
            <a:avLst/>
            <a:gdLst/>
            <a:ahLst/>
            <a:cxnLst/>
            <a:rect l="l" t="t" r="r" b="b"/>
            <a:pathLst>
              <a:path w="13716" h="2122490">
                <a:moveTo>
                  <a:pt x="0" y="0"/>
                </a:moveTo>
                <a:lnTo>
                  <a:pt x="13716" y="13716"/>
                </a:lnTo>
                <a:lnTo>
                  <a:pt x="13716" y="2108774"/>
                </a:lnTo>
                <a:lnTo>
                  <a:pt x="0" y="212249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1" name="Rectangle 97"/>
          <p:cNvSpPr/>
          <p:nvPr/>
        </p:nvSpPr>
        <p:spPr>
          <a:xfrm rot="2700000">
            <a:off x="8813172" y="3783010"/>
            <a:ext cx="13717" cy="930041"/>
          </a:xfrm>
          <a:custGeom>
            <a:avLst/>
            <a:gdLst/>
            <a:ahLst/>
            <a:cxnLst/>
            <a:rect l="l" t="t" r="r" b="b"/>
            <a:pathLst>
              <a:path w="13717" h="930041">
                <a:moveTo>
                  <a:pt x="0" y="0"/>
                </a:moveTo>
                <a:lnTo>
                  <a:pt x="13717" y="13717"/>
                </a:lnTo>
                <a:lnTo>
                  <a:pt x="13717" y="916324"/>
                </a:lnTo>
                <a:lnTo>
                  <a:pt x="1" y="93004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2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3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4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5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6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7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8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9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0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1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2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3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4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5" name="Rectangle 376"/>
          <p:cNvSpPr/>
          <p:nvPr/>
        </p:nvSpPr>
        <p:spPr>
          <a:xfrm rot="18900000" flipV="1">
            <a:off x="6881278" y="-950966"/>
            <a:ext cx="13716" cy="6394268"/>
          </a:xfrm>
          <a:custGeom>
            <a:avLst/>
            <a:gdLst/>
            <a:ahLst/>
            <a:cxnLst/>
            <a:rect l="l" t="t" r="r" b="b"/>
            <a:pathLst>
              <a:path w="13716" h="6394268">
                <a:moveTo>
                  <a:pt x="13716" y="6380553"/>
                </a:moveTo>
                <a:lnTo>
                  <a:pt x="13716" y="13716"/>
                </a:lnTo>
                <a:lnTo>
                  <a:pt x="0" y="0"/>
                </a:lnTo>
                <a:lnTo>
                  <a:pt x="0" y="639426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6" name="Rectangle 377"/>
          <p:cNvSpPr/>
          <p:nvPr/>
        </p:nvSpPr>
        <p:spPr>
          <a:xfrm rot="18900000" flipV="1">
            <a:off x="7302869" y="-776336"/>
            <a:ext cx="13717" cy="5201823"/>
          </a:xfrm>
          <a:custGeom>
            <a:avLst/>
            <a:gdLst/>
            <a:ahLst/>
            <a:cxnLst/>
            <a:rect l="l" t="t" r="r" b="b"/>
            <a:pathLst>
              <a:path w="13717" h="5201823">
                <a:moveTo>
                  <a:pt x="1" y="5201823"/>
                </a:moveTo>
                <a:lnTo>
                  <a:pt x="13717" y="5188106"/>
                </a:lnTo>
                <a:lnTo>
                  <a:pt x="13717" y="137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7" name="Rectangle 378"/>
          <p:cNvSpPr/>
          <p:nvPr/>
        </p:nvSpPr>
        <p:spPr>
          <a:xfrm rot="18900000" flipV="1">
            <a:off x="7742935" y="-582310"/>
            <a:ext cx="13716" cy="4009378"/>
          </a:xfrm>
          <a:custGeom>
            <a:avLst/>
            <a:gdLst/>
            <a:ahLst/>
            <a:cxnLst/>
            <a:rect l="l" t="t" r="r" b="b"/>
            <a:pathLst>
              <a:path w="13716" h="4009378">
                <a:moveTo>
                  <a:pt x="13716" y="3995663"/>
                </a:moveTo>
                <a:lnTo>
                  <a:pt x="13716" y="13717"/>
                </a:lnTo>
                <a:lnTo>
                  <a:pt x="0" y="0"/>
                </a:lnTo>
                <a:lnTo>
                  <a:pt x="0" y="400937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8" name="Rectangle 138"/>
          <p:cNvSpPr/>
          <p:nvPr/>
        </p:nvSpPr>
        <p:spPr>
          <a:xfrm rot="18900000" flipV="1">
            <a:off x="8567649" y="-252451"/>
            <a:ext cx="13715" cy="1624488"/>
          </a:xfrm>
          <a:custGeom>
            <a:avLst/>
            <a:gdLst/>
            <a:ahLst/>
            <a:cxnLst/>
            <a:rect l="l" t="t" r="r" b="b"/>
            <a:pathLst>
              <a:path w="13715" h="1624488">
                <a:moveTo>
                  <a:pt x="0" y="1624488"/>
                </a:moveTo>
                <a:lnTo>
                  <a:pt x="13715" y="1610773"/>
                </a:lnTo>
                <a:lnTo>
                  <a:pt x="13715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9" name="Freeform 448"/>
          <p:cNvSpPr/>
          <p:nvPr/>
        </p:nvSpPr>
        <p:spPr>
          <a:xfrm rot="18900000" flipV="1">
            <a:off x="8989243" y="-77819"/>
            <a:ext cx="13715" cy="432040"/>
          </a:xfrm>
          <a:custGeom>
            <a:avLst/>
            <a:gdLst/>
            <a:ahLst/>
            <a:cxnLst/>
            <a:rect l="l" t="t" r="r" b="b"/>
            <a:pathLst>
              <a:path w="13715" h="432040">
                <a:moveTo>
                  <a:pt x="0" y="432040"/>
                </a:moveTo>
                <a:lnTo>
                  <a:pt x="13715" y="418325"/>
                </a:lnTo>
                <a:lnTo>
                  <a:pt x="13715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0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1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2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3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4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5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6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7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8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9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0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1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2" name="Teardrop 3"/>
          <p:cNvSpPr/>
          <p:nvPr/>
        </p:nvSpPr>
        <p:spPr>
          <a:xfrm rot="5400000" flipH="1" flipV="1">
            <a:off x="8812306" y="329061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1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1" y="73244"/>
                  <a:pt x="301103" y="113792"/>
                  <a:pt x="301103" y="163811"/>
                </a:cubicBezTo>
                <a:lnTo>
                  <a:pt x="299829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3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8" y="173608"/>
                </a:lnTo>
                <a:lnTo>
                  <a:pt x="3810" y="173608"/>
                </a:lnTo>
                <a:cubicBezTo>
                  <a:pt x="332" y="169383"/>
                  <a:pt x="0" y="164657"/>
                  <a:pt x="0" y="159854"/>
                </a:cubicBezTo>
                <a:cubicBezTo>
                  <a:pt x="0" y="132604"/>
                  <a:pt x="10705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0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3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4" name="Oval 463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5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6" name="Oval 465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7" name="Oval 466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8" name="Oval 467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9" name="Oval 468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0" name="Oval 469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1" name="Oval 470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2" name="Oval 471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3" name="Oval 472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4" name="Oval 473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5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6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7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8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9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0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1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2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3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4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5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6" name="Oval 485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7" name="Oval 486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8" name="Oval 487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9" name="Oval 488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0" name="Oval 489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1" name="Oval 490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2" name="Oval 491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3" name="Oval 492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4" name="Oval 493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5" name="Oval 494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6" name="Oval 495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7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8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9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0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1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2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3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4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5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6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7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8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9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0" name="Oval 883"/>
          <p:cNvSpPr/>
          <p:nvPr/>
        </p:nvSpPr>
        <p:spPr>
          <a:xfrm>
            <a:off x="2031413" y="-10245"/>
            <a:ext cx="6910072" cy="84875"/>
          </a:xfrm>
          <a:custGeom>
            <a:avLst/>
            <a:gdLst/>
            <a:ahLst/>
            <a:cxnLst/>
            <a:rect l="l" t="t" r="r" b="b"/>
            <a:pathLst>
              <a:path w="6910072" h="84875"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1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2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3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4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5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6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7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8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9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0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1" name="Teardrop 3"/>
          <p:cNvSpPr/>
          <p:nvPr/>
        </p:nvSpPr>
        <p:spPr>
          <a:xfrm rot="5400000" flipH="1" flipV="1">
            <a:off x="8812306" y="1174559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1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1" y="73244"/>
                  <a:pt x="301103" y="113792"/>
                  <a:pt x="301103" y="163811"/>
                </a:cubicBezTo>
                <a:lnTo>
                  <a:pt x="299830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3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2" y="169383"/>
                  <a:pt x="0" y="164657"/>
                  <a:pt x="0" y="159854"/>
                </a:cubicBezTo>
                <a:cubicBezTo>
                  <a:pt x="0" y="132604"/>
                  <a:pt x="10705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0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2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3" name="Oval 522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4" name="Oval 523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5" name="Oval 524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6" name="Oval 525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7" name="Oval 526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8" name="Oval 527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9" name="Oval 528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0" name="Oval 529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1" name="Oval 530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2" name="Oval 531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3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4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5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6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7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Oval 543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Oval 544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Oval 545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Oval 546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Oval 547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Oval 548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Oval 549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Oval 550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Oval 551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Oval 552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Oval 553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Teardrop 3"/>
          <p:cNvSpPr/>
          <p:nvPr/>
        </p:nvSpPr>
        <p:spPr>
          <a:xfrm rot="5400000" flipH="1" flipV="1">
            <a:off x="8812306" y="2017156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1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1" y="73244"/>
                  <a:pt x="301103" y="113792"/>
                  <a:pt x="301103" y="163811"/>
                </a:cubicBezTo>
                <a:lnTo>
                  <a:pt x="299829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4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3" y="169383"/>
                  <a:pt x="0" y="164657"/>
                  <a:pt x="0" y="159854"/>
                </a:cubicBezTo>
                <a:cubicBezTo>
                  <a:pt x="0" y="132604"/>
                  <a:pt x="10706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0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Oval 566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Oval 567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Oval 568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Oval 569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Oval 570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Oval 571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Oval 572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Oval 573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Oval 574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Oval 575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Oval 587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Oval 588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Oval 589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Oval 590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Oval 591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Oval 592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Oval 593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Oval 594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Oval 595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Oval 596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Oval 597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Teardrop 3"/>
          <p:cNvSpPr/>
          <p:nvPr/>
        </p:nvSpPr>
        <p:spPr>
          <a:xfrm rot="5400000" flipH="1" flipV="1">
            <a:off x="8812306" y="2865829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2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2" y="73244"/>
                  <a:pt x="301103" y="113792"/>
                  <a:pt x="301103" y="163811"/>
                </a:cubicBezTo>
                <a:lnTo>
                  <a:pt x="299830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4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3" y="169383"/>
                  <a:pt x="0" y="164657"/>
                  <a:pt x="0" y="159854"/>
                </a:cubicBezTo>
                <a:cubicBezTo>
                  <a:pt x="0" y="132604"/>
                  <a:pt x="10706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1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Oval 610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Oval 611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Oval 612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Oval 613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Oval 614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Oval 615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Oval 616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Oval 617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Oval 618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Oval 619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Oval 631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Oval 632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Oval 633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Oval 634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Oval 635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Oval 636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Oval 637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Oval 638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Oval 639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Oval 640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Oval 641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Teardrop 3"/>
          <p:cNvSpPr/>
          <p:nvPr/>
        </p:nvSpPr>
        <p:spPr>
          <a:xfrm rot="5400000" flipH="1" flipV="1">
            <a:off x="8812306" y="3710008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2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2" y="73244"/>
                  <a:pt x="301103" y="113792"/>
                  <a:pt x="301103" y="163811"/>
                </a:cubicBezTo>
                <a:lnTo>
                  <a:pt x="299830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4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3" y="169383"/>
                  <a:pt x="0" y="164657"/>
                  <a:pt x="0" y="159854"/>
                </a:cubicBezTo>
                <a:cubicBezTo>
                  <a:pt x="0" y="132604"/>
                  <a:pt x="10706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1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Oval 654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Oval 655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Oval 656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Oval 657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Oval 658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Oval 659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Oval 660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Oval 661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Oval 662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Oval 663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Oval 675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Oval 676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Oval 677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Oval 678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Oval 679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Oval 680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Oval 681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Oval 682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Oval 683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Oval 684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Oval 685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Teardrop 3"/>
          <p:cNvSpPr/>
          <p:nvPr/>
        </p:nvSpPr>
        <p:spPr>
          <a:xfrm rot="5400000" flipH="1" flipV="1">
            <a:off x="8991444" y="4419445"/>
            <a:ext cx="171406" cy="133705"/>
          </a:xfrm>
          <a:custGeom>
            <a:avLst/>
            <a:gdLst/>
            <a:ahLst/>
            <a:cxnLst/>
            <a:rect l="l" t="t" r="r" b="b"/>
            <a:pathLst>
              <a:path w="171406" h="133705">
                <a:moveTo>
                  <a:pt x="171406" y="123429"/>
                </a:moveTo>
                <a:lnTo>
                  <a:pt x="168564" y="133705"/>
                </a:lnTo>
                <a:lnTo>
                  <a:pt x="157460" y="133705"/>
                </a:lnTo>
                <a:cubicBezTo>
                  <a:pt x="159382" y="130353"/>
                  <a:pt x="159597" y="126761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62756" y="133705"/>
                </a:lnTo>
                <a:lnTo>
                  <a:pt x="62665" y="133705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Oval 1651"/>
          <p:cNvSpPr/>
          <p:nvPr/>
        </p:nvSpPr>
        <p:spPr>
          <a:xfrm>
            <a:off x="812619" y="4561319"/>
            <a:ext cx="7660836" cy="10682"/>
          </a:xfrm>
          <a:custGeom>
            <a:avLst/>
            <a:gdLst/>
            <a:ahLst/>
            <a:cxnLst/>
            <a:rect l="l" t="t" r="r" b="b"/>
            <a:pathLst>
              <a:path w="7660836" h="10682"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Oval 699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1" name="Oval 70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2" name="Oval 701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3" name="Oval 702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4" name="Oval 703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5" name="Oval 704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6" name="Oval 705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7" name="Oval 706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8" name="Oval 707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9" name="Oval 708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0" name="Oval 709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1" name="Oval 71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2" name="Oval 711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3" name="Oval 712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4" name="Oval 713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5" name="Oval 714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6" name="Oval 715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7" name="Oval 716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8" name="Oval 717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9" name="Oval 718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0" name="Oval 719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1" name="Oval 720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2" name="Oval 721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3" name="Oval 722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4" name="Oval 723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5" name="Oval 724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6" name="Oval 725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7" name="Oval 726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8" name="Oval 727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9" name="Oval 728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0" name="Oval 729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1" name="Oval 730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2" name="Oval 73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3" name="Oval 732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4" name="Oval 733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5" name="Oval 734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6" name="Oval 735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7" name="Oval 736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8" name="Oval 737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9" name="Oval 738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0" name="Oval 739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1" name="Oval 740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2" name="Oval 74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3" name="Oval 742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4" name="Oval 743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5" name="Oval 744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6" name="Oval 74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7" name="Oval 74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8" name="Oval 74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9" name="Oval 74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50" name="Oval 74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51" name="Oval 75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52" name="Oval 75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53" name="Oval 752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54" name="Oval 753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03DA990-7064-4190-97E7-03ED6063E15B}" type="datetimeFigureOut">
              <a:rPr lang="es-ES" smtClean="0"/>
              <a:pPr/>
              <a:t>18/11/2015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C096-9BF3-4DC3-8907-46F6F9998FDD}" type="slidenum">
              <a:rPr lang="es-ES" smtClean="0"/>
              <a:pPr/>
              <a:t>‹#›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84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A990-7064-4190-97E7-03ED6063E15B}" type="datetimeFigureOut">
              <a:rPr lang="es-ES" smtClean="0"/>
              <a:pPr/>
              <a:t>18/11/2015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C096-9BF3-4DC3-8907-46F6F9998FD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23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420256"/>
            <a:ext cx="9144000" cy="3795497"/>
            <a:chOff x="0" y="420256"/>
            <a:chExt cx="12188952" cy="3795497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379"/>
          <p:cNvSpPr/>
          <p:nvPr/>
        </p:nvSpPr>
        <p:spPr>
          <a:xfrm rot="18900000" flipV="1">
            <a:off x="8146056" y="-427079"/>
            <a:ext cx="13716" cy="2816931"/>
          </a:xfrm>
          <a:custGeom>
            <a:avLst/>
            <a:gdLst/>
            <a:ahLst/>
            <a:cxnLst/>
            <a:rect l="l" t="t" r="r" b="b"/>
            <a:pathLst>
              <a:path w="13716" h="2816931">
                <a:moveTo>
                  <a:pt x="0" y="2816931"/>
                </a:moveTo>
                <a:lnTo>
                  <a:pt x="13716" y="28032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56"/>
          <p:cNvSpPr/>
          <p:nvPr/>
        </p:nvSpPr>
        <p:spPr>
          <a:xfrm>
            <a:off x="1" y="0"/>
            <a:ext cx="8865825" cy="4572004"/>
          </a:xfrm>
          <a:custGeom>
            <a:avLst/>
            <a:gdLst/>
            <a:ahLst/>
            <a:cxnLst/>
            <a:rect l="l" t="t" r="r" b="b"/>
            <a:pathLst>
              <a:path w="8865825" h="4572004"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Rectangle 93"/>
          <p:cNvSpPr/>
          <p:nvPr/>
        </p:nvSpPr>
        <p:spPr>
          <a:xfrm rot="2700000">
            <a:off x="7126799" y="-278554"/>
            <a:ext cx="13716" cy="5699824"/>
          </a:xfrm>
          <a:custGeom>
            <a:avLst/>
            <a:gdLst/>
            <a:ahLst/>
            <a:cxnLst/>
            <a:rect l="l" t="t" r="r" b="b"/>
            <a:pathLst>
              <a:path w="13716" h="5699824">
                <a:moveTo>
                  <a:pt x="0" y="0"/>
                </a:moveTo>
                <a:lnTo>
                  <a:pt x="13716" y="13717"/>
                </a:lnTo>
                <a:lnTo>
                  <a:pt x="13716" y="5686109"/>
                </a:lnTo>
                <a:lnTo>
                  <a:pt x="1" y="569982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95"/>
          <p:cNvSpPr/>
          <p:nvPr/>
        </p:nvSpPr>
        <p:spPr>
          <a:xfrm rot="2700000">
            <a:off x="7969986" y="1747381"/>
            <a:ext cx="13716" cy="3314931"/>
          </a:xfrm>
          <a:custGeom>
            <a:avLst/>
            <a:gdLst/>
            <a:ahLst/>
            <a:cxnLst/>
            <a:rect l="l" t="t" r="r" b="b"/>
            <a:pathLst>
              <a:path w="13716" h="3314931">
                <a:moveTo>
                  <a:pt x="0" y="0"/>
                </a:moveTo>
                <a:lnTo>
                  <a:pt x="13716" y="13716"/>
                </a:lnTo>
                <a:lnTo>
                  <a:pt x="13716" y="3301215"/>
                </a:lnTo>
                <a:lnTo>
                  <a:pt x="0" y="331493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96"/>
          <p:cNvSpPr/>
          <p:nvPr/>
        </p:nvSpPr>
        <p:spPr>
          <a:xfrm rot="2700000">
            <a:off x="8391577" y="2765192"/>
            <a:ext cx="13716" cy="2122490"/>
          </a:xfrm>
          <a:custGeom>
            <a:avLst/>
            <a:gdLst/>
            <a:ahLst/>
            <a:cxnLst/>
            <a:rect l="l" t="t" r="r" b="b"/>
            <a:pathLst>
              <a:path w="13716" h="2122490">
                <a:moveTo>
                  <a:pt x="0" y="0"/>
                </a:moveTo>
                <a:lnTo>
                  <a:pt x="13716" y="13716"/>
                </a:lnTo>
                <a:lnTo>
                  <a:pt x="13716" y="2108774"/>
                </a:lnTo>
                <a:lnTo>
                  <a:pt x="0" y="212249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97"/>
          <p:cNvSpPr/>
          <p:nvPr/>
        </p:nvSpPr>
        <p:spPr>
          <a:xfrm rot="2700000">
            <a:off x="8813172" y="3783010"/>
            <a:ext cx="13717" cy="930041"/>
          </a:xfrm>
          <a:custGeom>
            <a:avLst/>
            <a:gdLst/>
            <a:ahLst/>
            <a:cxnLst/>
            <a:rect l="l" t="t" r="r" b="b"/>
            <a:pathLst>
              <a:path w="13717" h="930041">
                <a:moveTo>
                  <a:pt x="0" y="0"/>
                </a:moveTo>
                <a:lnTo>
                  <a:pt x="13717" y="13717"/>
                </a:lnTo>
                <a:lnTo>
                  <a:pt x="13717" y="916324"/>
                </a:lnTo>
                <a:lnTo>
                  <a:pt x="1" y="93004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" name="Rectangle 376"/>
          <p:cNvSpPr/>
          <p:nvPr/>
        </p:nvSpPr>
        <p:spPr>
          <a:xfrm rot="18900000" flipV="1">
            <a:off x="6881278" y="-950966"/>
            <a:ext cx="13716" cy="6394268"/>
          </a:xfrm>
          <a:custGeom>
            <a:avLst/>
            <a:gdLst/>
            <a:ahLst/>
            <a:cxnLst/>
            <a:rect l="l" t="t" r="r" b="b"/>
            <a:pathLst>
              <a:path w="13716" h="6394268">
                <a:moveTo>
                  <a:pt x="13716" y="6380553"/>
                </a:moveTo>
                <a:lnTo>
                  <a:pt x="13716" y="13716"/>
                </a:lnTo>
                <a:lnTo>
                  <a:pt x="0" y="0"/>
                </a:lnTo>
                <a:lnTo>
                  <a:pt x="0" y="639426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" name="Rectangle 377"/>
          <p:cNvSpPr/>
          <p:nvPr/>
        </p:nvSpPr>
        <p:spPr>
          <a:xfrm rot="18900000" flipV="1">
            <a:off x="7302869" y="-776336"/>
            <a:ext cx="13717" cy="5201823"/>
          </a:xfrm>
          <a:custGeom>
            <a:avLst/>
            <a:gdLst/>
            <a:ahLst/>
            <a:cxnLst/>
            <a:rect l="l" t="t" r="r" b="b"/>
            <a:pathLst>
              <a:path w="13717" h="5201823">
                <a:moveTo>
                  <a:pt x="1" y="5201823"/>
                </a:moveTo>
                <a:lnTo>
                  <a:pt x="13717" y="5188106"/>
                </a:lnTo>
                <a:lnTo>
                  <a:pt x="13717" y="137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" name="Rectangle 378"/>
          <p:cNvSpPr/>
          <p:nvPr/>
        </p:nvSpPr>
        <p:spPr>
          <a:xfrm rot="18900000" flipV="1">
            <a:off x="7742935" y="-582310"/>
            <a:ext cx="13716" cy="4009378"/>
          </a:xfrm>
          <a:custGeom>
            <a:avLst/>
            <a:gdLst/>
            <a:ahLst/>
            <a:cxnLst/>
            <a:rect l="l" t="t" r="r" b="b"/>
            <a:pathLst>
              <a:path w="13716" h="4009378">
                <a:moveTo>
                  <a:pt x="13716" y="3995663"/>
                </a:moveTo>
                <a:lnTo>
                  <a:pt x="13716" y="13717"/>
                </a:lnTo>
                <a:lnTo>
                  <a:pt x="0" y="0"/>
                </a:lnTo>
                <a:lnTo>
                  <a:pt x="0" y="400937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Rectangle 138"/>
          <p:cNvSpPr/>
          <p:nvPr/>
        </p:nvSpPr>
        <p:spPr>
          <a:xfrm rot="18900000" flipV="1">
            <a:off x="8567649" y="-252451"/>
            <a:ext cx="13715" cy="1624488"/>
          </a:xfrm>
          <a:custGeom>
            <a:avLst/>
            <a:gdLst/>
            <a:ahLst/>
            <a:cxnLst/>
            <a:rect l="l" t="t" r="r" b="b"/>
            <a:pathLst>
              <a:path w="13715" h="1624488">
                <a:moveTo>
                  <a:pt x="0" y="1624488"/>
                </a:moveTo>
                <a:lnTo>
                  <a:pt x="13715" y="1610773"/>
                </a:lnTo>
                <a:lnTo>
                  <a:pt x="13715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" name="Freeform 48"/>
          <p:cNvSpPr/>
          <p:nvPr/>
        </p:nvSpPr>
        <p:spPr>
          <a:xfrm rot="18900000" flipV="1">
            <a:off x="8989243" y="-77819"/>
            <a:ext cx="13715" cy="432040"/>
          </a:xfrm>
          <a:custGeom>
            <a:avLst/>
            <a:gdLst/>
            <a:ahLst/>
            <a:cxnLst/>
            <a:rect l="l" t="t" r="r" b="b"/>
            <a:pathLst>
              <a:path w="13715" h="432040">
                <a:moveTo>
                  <a:pt x="0" y="432040"/>
                </a:moveTo>
                <a:lnTo>
                  <a:pt x="13715" y="418325"/>
                </a:lnTo>
                <a:lnTo>
                  <a:pt x="13715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" name="Teardrop 3"/>
          <p:cNvSpPr/>
          <p:nvPr/>
        </p:nvSpPr>
        <p:spPr>
          <a:xfrm rot="5400000" flipH="1" flipV="1">
            <a:off x="8812306" y="329061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1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1" y="73244"/>
                  <a:pt x="301103" y="113792"/>
                  <a:pt x="301103" y="163811"/>
                </a:cubicBezTo>
                <a:lnTo>
                  <a:pt x="299829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3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8" y="173608"/>
                </a:lnTo>
                <a:lnTo>
                  <a:pt x="3810" y="173608"/>
                </a:lnTo>
                <a:cubicBezTo>
                  <a:pt x="332" y="169383"/>
                  <a:pt x="0" y="164657"/>
                  <a:pt x="0" y="159854"/>
                </a:cubicBezTo>
                <a:cubicBezTo>
                  <a:pt x="0" y="132604"/>
                  <a:pt x="10705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0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" name="Teardrop 3"/>
          <p:cNvSpPr/>
          <p:nvPr/>
        </p:nvSpPr>
        <p:spPr>
          <a:xfrm rot="5400000" flipH="1" flipV="1">
            <a:off x="8812306" y="1174559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1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1" y="73244"/>
                  <a:pt x="301103" y="113792"/>
                  <a:pt x="301103" y="163811"/>
                </a:cubicBezTo>
                <a:lnTo>
                  <a:pt x="299830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3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2" y="169383"/>
                  <a:pt x="0" y="164657"/>
                  <a:pt x="0" y="159854"/>
                </a:cubicBezTo>
                <a:cubicBezTo>
                  <a:pt x="0" y="132604"/>
                  <a:pt x="10705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0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9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0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8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0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" name="Teardrop 3"/>
          <p:cNvSpPr/>
          <p:nvPr/>
        </p:nvSpPr>
        <p:spPr>
          <a:xfrm rot="5400000" flipH="1" flipV="1">
            <a:off x="8812306" y="2017156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1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1" y="73244"/>
                  <a:pt x="301103" y="113792"/>
                  <a:pt x="301103" y="163811"/>
                </a:cubicBezTo>
                <a:lnTo>
                  <a:pt x="299829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4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3" y="169383"/>
                  <a:pt x="0" y="164657"/>
                  <a:pt x="0" y="159854"/>
                </a:cubicBezTo>
                <a:cubicBezTo>
                  <a:pt x="0" y="132604"/>
                  <a:pt x="10706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0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5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8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9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5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" name="Teardrop 3"/>
          <p:cNvSpPr/>
          <p:nvPr/>
        </p:nvSpPr>
        <p:spPr>
          <a:xfrm rot="5400000" flipH="1" flipV="1">
            <a:off x="8812306" y="2865829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2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2" y="73244"/>
                  <a:pt x="301103" y="113792"/>
                  <a:pt x="301103" y="163811"/>
                </a:cubicBezTo>
                <a:lnTo>
                  <a:pt x="299830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4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3" y="169383"/>
                  <a:pt x="0" y="164657"/>
                  <a:pt x="0" y="159854"/>
                </a:cubicBezTo>
                <a:cubicBezTo>
                  <a:pt x="0" y="132604"/>
                  <a:pt x="10706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1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" name="Teardrop 3"/>
          <p:cNvSpPr/>
          <p:nvPr/>
        </p:nvSpPr>
        <p:spPr>
          <a:xfrm rot="5400000" flipH="1" flipV="1">
            <a:off x="8812306" y="3710008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2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2" y="73244"/>
                  <a:pt x="301103" y="113792"/>
                  <a:pt x="301103" y="163811"/>
                </a:cubicBezTo>
                <a:lnTo>
                  <a:pt x="299830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4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3" y="169383"/>
                  <a:pt x="0" y="164657"/>
                  <a:pt x="0" y="159854"/>
                </a:cubicBezTo>
                <a:cubicBezTo>
                  <a:pt x="0" y="132604"/>
                  <a:pt x="10706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1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" name="Teardrop 3"/>
          <p:cNvSpPr/>
          <p:nvPr/>
        </p:nvSpPr>
        <p:spPr>
          <a:xfrm rot="5400000" flipH="1" flipV="1">
            <a:off x="8991444" y="4419445"/>
            <a:ext cx="171406" cy="133705"/>
          </a:xfrm>
          <a:custGeom>
            <a:avLst/>
            <a:gdLst/>
            <a:ahLst/>
            <a:cxnLst/>
            <a:rect l="l" t="t" r="r" b="b"/>
            <a:pathLst>
              <a:path w="171406" h="133705">
                <a:moveTo>
                  <a:pt x="171406" y="123429"/>
                </a:moveTo>
                <a:lnTo>
                  <a:pt x="168564" y="133705"/>
                </a:lnTo>
                <a:lnTo>
                  <a:pt x="157460" y="133705"/>
                </a:lnTo>
                <a:cubicBezTo>
                  <a:pt x="159382" y="130353"/>
                  <a:pt x="159597" y="126761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62756" y="133705"/>
                </a:lnTo>
                <a:lnTo>
                  <a:pt x="62665" y="133705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" name="Oval 189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" name="Oval 191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" name="Oval 192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" name="Oval 193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" name="Oval 194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" name="Oval 195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" name="Oval 196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" name="Oval 197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" name="Oval 198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" name="Oval 199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1" name="Oval 200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2" name="Oval 201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3" name="Oval 202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4" name="Oval 203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5" name="Oval 204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" name="Oval 205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" name="Oval 206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8" name="Oval 207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" name="Oval 208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" name="Oval 209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" name="Oval 210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" name="Oval 883"/>
          <p:cNvSpPr/>
          <p:nvPr/>
        </p:nvSpPr>
        <p:spPr>
          <a:xfrm>
            <a:off x="2031413" y="-10245"/>
            <a:ext cx="6910072" cy="84875"/>
          </a:xfrm>
          <a:custGeom>
            <a:avLst/>
            <a:gdLst/>
            <a:ahLst/>
            <a:cxnLst/>
            <a:rect l="l" t="t" r="r" b="b"/>
            <a:pathLst>
              <a:path w="6910072" h="84875"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" name="Oval 214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" name="Oval 215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7" name="Oval 216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8" name="Oval 217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9" name="Oval 218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" name="Oval 219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" name="Oval 220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" name="Oval 221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" name="Oval 222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" name="Oval 223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" name="Oval 224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" name="Oval 225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" name="Oval 226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" name="Oval 227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" name="Oval 228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0" name="Oval 229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1" name="Oval 230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2" name="Oval 231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" name="Oval 232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" name="Oval 233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" name="Oval 234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6" name="Oval 235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" name="Oval 236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8" name="Oval 237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9" name="Oval 238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0" name="Oval 239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" name="Oval 240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" name="Oval 241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" name="Oval 242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4" name="Oval 243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5" name="Oval 244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6" name="Oval 245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" name="Oval 246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" name="Oval 247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9" name="Oval 248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" name="Oval 249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" name="Oval 250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" name="Oval 251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3" name="Oval 252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4" name="Oval 253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5" name="Oval 254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6" name="Oval 255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7" name="Oval 256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8" name="Oval 257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" name="Oval 258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" name="Oval 259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" name="Oval 260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2" name="Oval 261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3" name="Oval 262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" name="Oval 263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" name="Oval 264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6" name="Oval 265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7" name="Oval 266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" name="Oval 267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" name="Oval 268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" name="Oval 269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1" name="Oval 270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2" name="Oval 271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3" name="Oval 272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4" name="Oval 273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5" name="Oval 274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" name="Oval 275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" name="Oval 276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" name="Oval 277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" name="Oval 278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" name="Oval 279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" name="Oval 280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2" name="Oval 281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3" name="Oval 282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4" name="Oval 283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5" name="Oval 284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6" name="Oval 285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7" name="Oval 286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" name="Oval 287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" name="Oval 288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" name="Oval 289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" name="Oval 290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" name="Oval 291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" name="Oval 292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" name="Oval 293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5" name="Oval 294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6" name="Oval 295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" name="Oval 296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" name="Oval 297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" name="Oval 1651"/>
          <p:cNvSpPr/>
          <p:nvPr/>
        </p:nvSpPr>
        <p:spPr>
          <a:xfrm>
            <a:off x="812619" y="4561319"/>
            <a:ext cx="7660836" cy="10682"/>
          </a:xfrm>
          <a:custGeom>
            <a:avLst/>
            <a:gdLst/>
            <a:ahLst/>
            <a:cxnLst/>
            <a:rect l="l" t="t" r="r" b="b"/>
            <a:pathLst>
              <a:path w="7660836" h="10682"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0" name="Oval 299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1" name="Oval 30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2" name="Oval 301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3" name="Oval 302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4" name="Oval 303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5" name="Oval 304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6" name="Oval 305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7" name="Oval 306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8" name="Oval 307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9" name="Oval 308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0" name="Oval 309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1" name="Oval 31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2" name="Oval 311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3" name="Oval 312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4" name="Oval 313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5" name="Oval 314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6" name="Oval 315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7" name="Oval 316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8" name="Oval 317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9" name="Oval 318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0" name="Oval 319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1" name="Oval 320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2" name="Oval 321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3" name="Oval 322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4" name="Oval 323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5" name="Oval 324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6" name="Oval 325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7" name="Oval 326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8" name="Oval 327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9" name="Oval 328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0" name="Oval 329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1" name="Oval 330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2" name="Oval 33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3" name="Oval 332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4" name="Oval 333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5" name="Oval 334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6" name="Oval 335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7" name="Oval 336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8" name="Oval 337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9" name="Oval 338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0" name="Oval 339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1" name="Oval 340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2" name="Oval 34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3" name="Oval 342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4" name="Oval 343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5" name="Oval 344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6" name="Oval 34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7" name="Oval 34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8" name="Oval 34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9" name="Oval 34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50" name="Oval 34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51" name="Oval 35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52" name="Oval 35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53" name="Oval 352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54" name="Oval 353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A990-7064-4190-97E7-03ED6063E15B}" type="datetimeFigureOut">
              <a:rPr lang="es-ES" smtClean="0"/>
              <a:pPr/>
              <a:t>18/11/2015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C096-9BF3-4DC3-8907-46F6F9998FDD}" type="slidenum">
              <a:rPr lang="es-ES" smtClean="0"/>
              <a:pPr/>
              <a:t>‹#›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472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A990-7064-4190-97E7-03ED6063E15B}" type="datetimeFigureOut">
              <a:rPr lang="es-ES" smtClean="0"/>
              <a:pPr/>
              <a:t>18/11/2015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C096-9BF3-4DC3-8907-46F6F9998FD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9555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A990-7064-4190-97E7-03ED6063E15B}" type="datetimeFigureOut">
              <a:rPr lang="es-ES" smtClean="0"/>
              <a:pPr/>
              <a:t>18/11/2015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C096-9BF3-4DC3-8907-46F6F9998FD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1570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A990-7064-4190-97E7-03ED6063E15B}" type="datetimeFigureOut">
              <a:rPr lang="es-ES" smtClean="0"/>
              <a:pPr/>
              <a:t>18/11/2015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C096-9BF3-4DC3-8907-46F6F9998FD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2090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A990-7064-4190-97E7-03ED6063E15B}" type="datetimeFigureOut">
              <a:rPr lang="es-ES" smtClean="0"/>
              <a:pPr/>
              <a:t>18/11/2015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C096-9BF3-4DC3-8907-46F6F9998FD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3293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A990-7064-4190-97E7-03ED6063E15B}" type="datetimeFigureOut">
              <a:rPr lang="es-ES" smtClean="0"/>
              <a:pPr/>
              <a:t>18/11/2015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C096-9BF3-4DC3-8907-46F6F9998FD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0335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A990-7064-4190-97E7-03ED6063E15B}" type="datetimeFigureOut">
              <a:rPr lang="es-ES" smtClean="0"/>
              <a:pPr/>
              <a:t>18/11/2015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C096-9BF3-4DC3-8907-46F6F9998FDD}" type="slidenum">
              <a:rPr lang="es-ES" smtClean="0"/>
              <a:pPr/>
              <a:t>‹#›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785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A990-7064-4190-97E7-03ED6063E15B}" type="datetimeFigureOut">
              <a:rPr lang="es-ES" smtClean="0"/>
              <a:pPr/>
              <a:t>18/11/2015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C096-9BF3-4DC3-8907-46F6F9998FD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0619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0" y="762000"/>
            <a:ext cx="56864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DA990-7064-4190-97E7-03ED6063E15B}" type="datetimeFigureOut">
              <a:rPr lang="es-ES" smtClean="0"/>
              <a:pPr/>
              <a:t>18/11/2015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C096-9BF3-4DC3-8907-46F6F9998FDD}" type="slidenum">
              <a:rPr lang="es-ES" smtClean="0"/>
              <a:pPr/>
              <a:t>‹#›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758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4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6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03DA990-7064-4190-97E7-03ED6063E15B}" type="datetimeFigureOut">
              <a:rPr lang="es-ES" smtClean="0"/>
              <a:pPr/>
              <a:t>18/11/2015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199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DD6C096-9BF3-4DC3-8907-46F6F9998FDD}" type="slidenum">
              <a:rPr lang="es-ES" smtClean="0"/>
              <a:pPr/>
              <a:t>‹#›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89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340768"/>
            <a:ext cx="8034116" cy="2314204"/>
          </a:xfrm>
        </p:spPr>
        <p:txBody>
          <a:bodyPr>
            <a:normAutofit/>
          </a:bodyPr>
          <a:lstStyle/>
          <a:p>
            <a:r>
              <a:rPr lang="es-AR" sz="4800" b="1" dirty="0" smtClean="0">
                <a:solidFill>
                  <a:srgbClr val="002060"/>
                </a:solidFill>
              </a:rPr>
              <a:t>La participación de </a:t>
            </a:r>
            <a:r>
              <a:rPr lang="es-AR" sz="4800" b="1" dirty="0">
                <a:solidFill>
                  <a:srgbClr val="002060"/>
                </a:solidFill>
              </a:rPr>
              <a:t>la sociedad civil en la </a:t>
            </a:r>
            <a:r>
              <a:rPr lang="es-AR" sz="4800" b="1" dirty="0" smtClean="0">
                <a:solidFill>
                  <a:srgbClr val="002060"/>
                </a:solidFill>
              </a:rPr>
              <a:t/>
            </a:r>
            <a:br>
              <a:rPr lang="es-AR" sz="4800" b="1" dirty="0" smtClean="0">
                <a:solidFill>
                  <a:srgbClr val="002060"/>
                </a:solidFill>
              </a:rPr>
            </a:br>
            <a:r>
              <a:rPr lang="es-AR" sz="4800" b="1" dirty="0" smtClean="0">
                <a:solidFill>
                  <a:srgbClr val="002060"/>
                </a:solidFill>
              </a:rPr>
              <a:t>gestión </a:t>
            </a:r>
            <a:r>
              <a:rPr lang="es-AR" sz="4800" b="1" dirty="0">
                <a:solidFill>
                  <a:srgbClr val="002060"/>
                </a:solidFill>
              </a:rPr>
              <a:t>pública </a:t>
            </a:r>
            <a:endParaRPr lang="es-ES" sz="4800" b="1" dirty="0">
              <a:solidFill>
                <a:srgbClr val="00206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4365104"/>
            <a:ext cx="8028384" cy="1364967"/>
          </a:xfrm>
        </p:spPr>
        <p:txBody>
          <a:bodyPr>
            <a:normAutofit/>
          </a:bodyPr>
          <a:lstStyle/>
          <a:p>
            <a:pPr algn="r"/>
            <a:endParaRPr lang="es-ES" sz="1800" dirty="0" smtClean="0">
              <a:solidFill>
                <a:schemeClr val="tx1"/>
              </a:solidFill>
            </a:endParaRPr>
          </a:p>
          <a:p>
            <a:pPr algn="r"/>
            <a:r>
              <a:rPr lang="es-ES" sz="1800" dirty="0" smtClean="0">
                <a:solidFill>
                  <a:schemeClr val="tx1"/>
                </a:solidFill>
              </a:rPr>
              <a:t>DIÁLOGO </a:t>
            </a:r>
            <a:r>
              <a:rPr lang="es-ES" sz="1800" dirty="0" smtClean="0">
                <a:solidFill>
                  <a:schemeClr val="tx1"/>
                </a:solidFill>
              </a:rPr>
              <a:t>SOCIEDAD </a:t>
            </a:r>
            <a:r>
              <a:rPr lang="es-ES" sz="1800" dirty="0">
                <a:solidFill>
                  <a:schemeClr val="tx1"/>
                </a:solidFill>
              </a:rPr>
              <a:t>CIVIL ANONG PNUD           </a:t>
            </a:r>
          </a:p>
          <a:p>
            <a:pPr algn="r"/>
            <a:r>
              <a:rPr lang="es-ES" sz="1800" dirty="0" smtClean="0">
                <a:solidFill>
                  <a:schemeClr val="tx1"/>
                </a:solidFill>
              </a:rPr>
              <a:t>  </a:t>
            </a:r>
            <a:r>
              <a:rPr lang="es-ES" sz="1800" dirty="0" smtClean="0">
                <a:solidFill>
                  <a:schemeClr val="tx1"/>
                </a:solidFill>
              </a:rPr>
              <a:t>18 de noviembre </a:t>
            </a:r>
            <a:r>
              <a:rPr lang="es-ES" sz="1800" dirty="0" smtClean="0">
                <a:solidFill>
                  <a:schemeClr val="tx1"/>
                </a:solidFill>
              </a:rPr>
              <a:t>2015</a:t>
            </a:r>
          </a:p>
          <a:p>
            <a:pPr algn="r"/>
            <a:r>
              <a:rPr lang="es-ES" sz="1800" dirty="0" smtClean="0">
                <a:solidFill>
                  <a:schemeClr val="tx1"/>
                </a:solidFill>
              </a:rPr>
              <a:t>Analia </a:t>
            </a:r>
            <a:r>
              <a:rPr lang="es-ES" sz="1800" dirty="0" smtClean="0">
                <a:solidFill>
                  <a:schemeClr val="tx1"/>
                </a:solidFill>
              </a:rPr>
              <a:t>Bettoni</a:t>
            </a:r>
          </a:p>
          <a:p>
            <a:endParaRPr lang="es-ES" sz="20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969" y="5536804"/>
            <a:ext cx="2126731" cy="903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773832"/>
            <a:ext cx="8229600" cy="1143000"/>
          </a:xfrm>
        </p:spPr>
        <p:txBody>
          <a:bodyPr/>
          <a:lstStyle/>
          <a:p>
            <a:r>
              <a:rPr lang="es-AR" b="1" dirty="0" smtClean="0"/>
              <a:t>Punto de partida</a:t>
            </a:r>
            <a:endParaRPr lang="es-A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636912"/>
            <a:ext cx="8383960" cy="51020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dirty="0"/>
              <a:t>La </a:t>
            </a:r>
            <a:r>
              <a:rPr lang="es-AR" sz="3200" b="1" dirty="0"/>
              <a:t>participación ciudadana</a:t>
            </a:r>
            <a:r>
              <a:rPr lang="es-AR" sz="3200" dirty="0"/>
              <a:t>, a diferencia de otros tipos de participación (social, comunitaria y </a:t>
            </a:r>
            <a:r>
              <a:rPr lang="es-AR" sz="3200" dirty="0" smtClean="0"/>
              <a:t>política</a:t>
            </a:r>
            <a:r>
              <a:rPr lang="es-AR" sz="3200" dirty="0"/>
              <a:t>) hace referencia a las </a:t>
            </a:r>
            <a:r>
              <a:rPr lang="es-AR" sz="3200" b="1" dirty="0"/>
              <a:t>formas de inclusión de la ciudadanía en procesos decisorios</a:t>
            </a:r>
            <a:r>
              <a:rPr lang="es-AR" sz="3200" dirty="0" smtClean="0"/>
              <a:t>, incorporando </a:t>
            </a:r>
            <a:r>
              <a:rPr lang="es-AR" sz="3200" dirty="0"/>
              <a:t>sus intereses particulares (aunque no </a:t>
            </a:r>
            <a:r>
              <a:rPr lang="es-AR" sz="3200" dirty="0" smtClean="0"/>
              <a:t>individuales</a:t>
            </a:r>
            <a:r>
              <a:rPr lang="es-AR" sz="3200" dirty="0"/>
              <a:t>) respecto a determinadas </a:t>
            </a:r>
            <a:r>
              <a:rPr lang="es-AR" sz="3200" dirty="0" smtClean="0"/>
              <a:t>temáticas</a:t>
            </a:r>
            <a:r>
              <a:rPr lang="es-AR" sz="3200" dirty="0"/>
              <a:t>. </a:t>
            </a:r>
            <a:r>
              <a:rPr lang="es-AR" sz="3200" dirty="0" smtClean="0"/>
              <a:t>(</a:t>
            </a:r>
            <a:r>
              <a:rPr lang="es-AR" sz="3200" dirty="0" err="1"/>
              <a:t>Ziccardi</a:t>
            </a:r>
            <a:r>
              <a:rPr lang="es-AR" sz="3200" dirty="0"/>
              <a:t>, 2004</a:t>
            </a:r>
            <a:r>
              <a:rPr lang="es-AR" sz="3200" dirty="0" smtClean="0"/>
              <a:t>)</a:t>
            </a:r>
            <a:endParaRPr lang="es-AR" sz="3200" dirty="0"/>
          </a:p>
        </p:txBody>
      </p:sp>
    </p:spTree>
    <p:extLst>
      <p:ext uri="{BB962C8B-B14F-4D97-AF65-F5344CB8AC3E}">
        <p14:creationId xmlns:p14="http://schemas.microsoft.com/office/powerpoint/2010/main" val="400067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Enfoques</a:t>
            </a:r>
            <a:endParaRPr lang="es-A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6" y="2286000"/>
            <a:ext cx="8340408" cy="4023360"/>
          </a:xfrm>
        </p:spPr>
        <p:txBody>
          <a:bodyPr>
            <a:normAutofit fontScale="92500" lnSpcReduction="20000"/>
          </a:bodyPr>
          <a:lstStyle/>
          <a:p>
            <a:r>
              <a:rPr lang="es-AR" sz="3200" b="1" dirty="0" smtClean="0"/>
              <a:t>Fundamento económico / efectividad</a:t>
            </a:r>
          </a:p>
          <a:p>
            <a:pPr marL="0" indent="0">
              <a:buNone/>
            </a:pPr>
            <a:r>
              <a:rPr lang="es-AR" sz="3200" dirty="0" smtClean="0"/>
              <a:t>	enfoque </a:t>
            </a:r>
            <a:r>
              <a:rPr lang="es-AR" sz="3200" dirty="0"/>
              <a:t>más </a:t>
            </a:r>
            <a:r>
              <a:rPr lang="es-AR" sz="3200" dirty="0" smtClean="0"/>
              <a:t>liberal aporte </a:t>
            </a:r>
            <a:r>
              <a:rPr lang="es-AR" sz="3200" dirty="0"/>
              <a:t>a la eficacia </a:t>
            </a:r>
            <a:r>
              <a:rPr lang="es-AR" sz="3200" dirty="0" smtClean="0"/>
              <a:t>y </a:t>
            </a:r>
            <a:r>
              <a:rPr lang="es-AR" sz="3200" dirty="0"/>
              <a:t>a </a:t>
            </a:r>
            <a:r>
              <a:rPr lang="es-AR" sz="3200" dirty="0" smtClean="0"/>
              <a:t>	la </a:t>
            </a:r>
            <a:r>
              <a:rPr lang="es-AR" sz="3200" dirty="0"/>
              <a:t>transparencia </a:t>
            </a:r>
            <a:r>
              <a:rPr lang="es-AR" sz="3200" dirty="0" smtClean="0"/>
              <a:t>del Estado</a:t>
            </a:r>
          </a:p>
          <a:p>
            <a:pPr marL="0" indent="0">
              <a:buNone/>
            </a:pPr>
            <a:r>
              <a:rPr lang="es-AR" sz="3200" dirty="0" smtClean="0"/>
              <a:t>	herramienta de gestión</a:t>
            </a:r>
            <a:endParaRPr lang="es-AR" sz="3200" dirty="0"/>
          </a:p>
          <a:p>
            <a:endParaRPr lang="es-AR" sz="3200" b="1" dirty="0" smtClean="0"/>
          </a:p>
          <a:p>
            <a:r>
              <a:rPr lang="es-AR" sz="3200" b="1" dirty="0" smtClean="0"/>
              <a:t>Fundamento político</a:t>
            </a:r>
          </a:p>
          <a:p>
            <a:pPr marL="0" indent="0">
              <a:buNone/>
            </a:pPr>
            <a:r>
              <a:rPr lang="es-AR" sz="3200" dirty="0" smtClean="0"/>
              <a:t>	vías </a:t>
            </a:r>
            <a:r>
              <a:rPr lang="es-AR" sz="3200" dirty="0"/>
              <a:t>para la ampliación de la </a:t>
            </a:r>
            <a:r>
              <a:rPr lang="es-AR" sz="3200" dirty="0" smtClean="0"/>
              <a:t>democracia</a:t>
            </a:r>
          </a:p>
          <a:p>
            <a:pPr marL="0" indent="0">
              <a:buNone/>
            </a:pPr>
            <a:r>
              <a:rPr lang="es-AR" sz="3200" dirty="0" smtClean="0"/>
              <a:t>	democratización </a:t>
            </a:r>
            <a:r>
              <a:rPr lang="es-AR" sz="3200" dirty="0"/>
              <a:t>de la toma de </a:t>
            </a:r>
            <a:r>
              <a:rPr lang="es-AR" sz="3200" dirty="0" smtClean="0"/>
              <a:t>decisiones</a:t>
            </a:r>
            <a:r>
              <a:rPr lang="es-AR" dirty="0" smtClean="0"/>
              <a:t> 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5807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Mecanismos de participación ciudadana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132856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</a:t>
            </a:r>
            <a:r>
              <a:rPr lang="es-ES" sz="2800" b="1" dirty="0" smtClean="0"/>
              <a:t>Mecanismos </a:t>
            </a:r>
            <a:r>
              <a:rPr lang="es-ES" sz="2800" b="1" dirty="0"/>
              <a:t>de democracia directa o </a:t>
            </a:r>
            <a:r>
              <a:rPr lang="es-ES" sz="2800" b="1" dirty="0" err="1" smtClean="0"/>
              <a:t>semidirecta</a:t>
            </a:r>
            <a:endParaRPr lang="es-ES" sz="2800" b="1" dirty="0"/>
          </a:p>
          <a:p>
            <a:pPr>
              <a:buNone/>
            </a:pPr>
            <a:r>
              <a:rPr lang="es-UY" dirty="0" smtClean="0"/>
              <a:t>	</a:t>
            </a:r>
            <a:r>
              <a:rPr lang="es-UY" sz="2400" dirty="0" smtClean="0"/>
              <a:t>referéndum</a:t>
            </a:r>
            <a:r>
              <a:rPr lang="es-UY" sz="2400" dirty="0"/>
              <a:t>, el </a:t>
            </a:r>
            <a:r>
              <a:rPr lang="es-UY" sz="2400" dirty="0" smtClean="0"/>
              <a:t>plebiscito, las </a:t>
            </a:r>
            <a:r>
              <a:rPr lang="es-UY" sz="2400" dirty="0"/>
              <a:t>consultas vinculantes y no vinculantes, la iniciativa popular de ley y la revocatoria del mandato de los representantes </a:t>
            </a:r>
            <a:r>
              <a:rPr lang="es-UY" sz="2400" dirty="0" smtClean="0"/>
              <a:t>elegidos</a:t>
            </a:r>
            <a:br>
              <a:rPr lang="es-UY" sz="2400" dirty="0" smtClean="0"/>
            </a:br>
            <a:endParaRPr lang="es-ES" dirty="0" smtClean="0"/>
          </a:p>
          <a:p>
            <a:pPr>
              <a:buNone/>
            </a:pPr>
            <a:r>
              <a:rPr lang="es-ES" dirty="0" smtClean="0"/>
              <a:t>	</a:t>
            </a:r>
            <a:r>
              <a:rPr lang="es-ES" sz="2800" b="1" dirty="0"/>
              <a:t>Instrumentos de gestión y control ciudadano de las políticas públicas</a:t>
            </a:r>
          </a:p>
          <a:p>
            <a:pPr>
              <a:buNone/>
            </a:pPr>
            <a:r>
              <a:rPr lang="es-UY" dirty="0" smtClean="0"/>
              <a:t>	</a:t>
            </a:r>
            <a:r>
              <a:rPr lang="es-UY" sz="2400" dirty="0"/>
              <a:t>Espacios de participación bajo diversas modalidades en los procesos de elaboración, implementación, ejecución y evaluación de las políticas públicas</a:t>
            </a:r>
            <a:r>
              <a:rPr lang="es-UY" dirty="0"/>
              <a:t>.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20688"/>
            <a:ext cx="8229600" cy="1143000"/>
          </a:xfrm>
        </p:spPr>
        <p:txBody>
          <a:bodyPr/>
          <a:lstStyle/>
          <a:p>
            <a:r>
              <a:rPr lang="es-AR" b="1" dirty="0" smtClean="0"/>
              <a:t>Participación como derecho</a:t>
            </a:r>
            <a:endParaRPr lang="es-A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537520"/>
            <a:ext cx="8229600" cy="432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UY" sz="3200" dirty="0"/>
              <a:t>Reconocer la </a:t>
            </a:r>
            <a:r>
              <a:rPr lang="es-UY" sz="3200" b="1" dirty="0"/>
              <a:t>participación de las OSC en los asuntos públicos como derecho </a:t>
            </a:r>
            <a:r>
              <a:rPr lang="es-UY" sz="3200" dirty="0"/>
              <a:t>implica el establecimiento de obligaciones correlativas positivas para el Estado: generación de espacios y condiciones para se produzca la participación en forma </a:t>
            </a:r>
            <a:r>
              <a:rPr lang="es-UY" sz="3200" dirty="0" smtClean="0"/>
              <a:t>adecuada.</a:t>
            </a:r>
            <a:endParaRPr lang="es-UY" sz="3200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8067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052736"/>
            <a:ext cx="7776864" cy="5112568"/>
          </a:xfrm>
        </p:spPr>
        <p:txBody>
          <a:bodyPr numCol="2">
            <a:normAutofit fontScale="25000" lnSpcReduction="20000"/>
          </a:bodyPr>
          <a:lstStyle/>
          <a:p>
            <a:pPr lvl="0"/>
            <a:r>
              <a:rPr lang="es-UY" sz="5600" dirty="0" smtClean="0"/>
              <a:t>Comisión </a:t>
            </a:r>
            <a:r>
              <a:rPr lang="es-UY" sz="5600" dirty="0"/>
              <a:t>Asesora del Ministerio de Salud Pública en Salud Sexual y Reproductiva</a:t>
            </a:r>
            <a:endParaRPr lang="es-ES" sz="5600" dirty="0"/>
          </a:p>
          <a:p>
            <a:pPr lvl="0"/>
            <a:r>
              <a:rPr lang="es-UY" sz="5600" dirty="0"/>
              <a:t>Comisión de Refugiados (CORE)</a:t>
            </a:r>
            <a:endParaRPr lang="es-ES" sz="5600" dirty="0"/>
          </a:p>
          <a:p>
            <a:pPr lvl="0"/>
            <a:r>
              <a:rPr lang="es-UY" sz="5600" dirty="0"/>
              <a:t>Comisión Honoraria de Prevención del Suicidio</a:t>
            </a:r>
            <a:endParaRPr lang="es-ES" sz="5600" dirty="0"/>
          </a:p>
          <a:p>
            <a:pPr lvl="0"/>
            <a:r>
              <a:rPr lang="es-UY" sz="5600" dirty="0"/>
              <a:t>Comisión Honoraria para el Desarrollo de las Artesanías y las </a:t>
            </a:r>
            <a:r>
              <a:rPr lang="es-UY" sz="5600" dirty="0" err="1"/>
              <a:t>Mipymes</a:t>
            </a:r>
            <a:r>
              <a:rPr lang="es-UY" sz="5600" dirty="0"/>
              <a:t> (DINAPYME)</a:t>
            </a:r>
            <a:endParaRPr lang="es-ES" sz="5600" dirty="0"/>
          </a:p>
          <a:p>
            <a:pPr lvl="0"/>
            <a:r>
              <a:rPr lang="es-UY" sz="5600" dirty="0"/>
              <a:t>Comisión Interinstitucional de Género</a:t>
            </a:r>
            <a:endParaRPr lang="es-ES" sz="5600" dirty="0"/>
          </a:p>
          <a:p>
            <a:pPr lvl="0"/>
            <a:r>
              <a:rPr lang="es-UY" sz="5600" dirty="0"/>
              <a:t>Comisión Interinstitucional para Cuestiones de Género en el Ámbito Internacional</a:t>
            </a:r>
            <a:endParaRPr lang="es-ES" sz="5600" dirty="0"/>
          </a:p>
          <a:p>
            <a:pPr lvl="0"/>
            <a:r>
              <a:rPr lang="es-UY" sz="5600" dirty="0"/>
              <a:t>Comisión Nacional Asesora del Sistema Nacional de Áreas Protegidas</a:t>
            </a:r>
            <a:endParaRPr lang="es-ES" sz="5600" dirty="0"/>
          </a:p>
          <a:p>
            <a:pPr lvl="0"/>
            <a:r>
              <a:rPr lang="es-UY" sz="5600" dirty="0"/>
              <a:t>Comisión Nacional de SIDA  (CONASIDA)</a:t>
            </a:r>
            <a:endParaRPr lang="es-ES" sz="5600" dirty="0"/>
          </a:p>
          <a:p>
            <a:pPr lvl="0"/>
            <a:r>
              <a:rPr lang="es-UY" sz="5600" dirty="0"/>
              <a:t>Comisión Técnica Asesora en Medio Ambiente (COTAMA)</a:t>
            </a:r>
            <a:endParaRPr lang="es-ES" sz="5600" dirty="0"/>
          </a:p>
          <a:p>
            <a:pPr lvl="0"/>
            <a:r>
              <a:rPr lang="es-UY" sz="5600" dirty="0"/>
              <a:t>Comisiones Departamentales de lucha contra la Violencia Doméstica</a:t>
            </a:r>
            <a:endParaRPr lang="es-ES" sz="5600" dirty="0"/>
          </a:p>
          <a:p>
            <a:pPr lvl="0"/>
            <a:r>
              <a:rPr lang="es-UY" sz="5600" dirty="0"/>
              <a:t>Comité Consultivo de la Unidad de Acceso a la Información Pública</a:t>
            </a:r>
            <a:endParaRPr lang="es-ES" sz="5600" dirty="0"/>
          </a:p>
          <a:p>
            <a:pPr lvl="0"/>
            <a:r>
              <a:rPr lang="es-UY" sz="5600" dirty="0"/>
              <a:t>Comité de Articulación y Seguimiento de la Educación de Personas Jóvenes  y Adultas (EPJA)</a:t>
            </a:r>
            <a:endParaRPr lang="es-ES" sz="5600" dirty="0"/>
          </a:p>
          <a:p>
            <a:pPr lvl="0"/>
            <a:r>
              <a:rPr lang="es-UY" sz="5600" dirty="0"/>
              <a:t>Comité Nacional para la Erradicación del Trabajo Infantil (CETI</a:t>
            </a:r>
            <a:r>
              <a:rPr lang="es-UY" sz="5600" dirty="0" smtClean="0"/>
              <a:t>)</a:t>
            </a:r>
          </a:p>
          <a:p>
            <a:pPr lvl="0"/>
            <a:r>
              <a:rPr lang="es-UY" sz="5600" dirty="0" smtClean="0"/>
              <a:t>Comité </a:t>
            </a:r>
            <a:r>
              <a:rPr lang="es-UY" sz="5600" dirty="0"/>
              <a:t>para la Erradicación de la Explotación Sexual Comercial y No Comercial (CONAPESE)</a:t>
            </a:r>
            <a:endParaRPr lang="es-ES" sz="5600" dirty="0"/>
          </a:p>
          <a:p>
            <a:pPr lvl="0"/>
            <a:r>
              <a:rPr lang="es-UY" sz="5600" dirty="0"/>
              <a:t>Comités Departamentales del Plan CAIF</a:t>
            </a:r>
            <a:endParaRPr lang="es-ES" sz="5600" dirty="0"/>
          </a:p>
          <a:p>
            <a:pPr lvl="0"/>
            <a:r>
              <a:rPr lang="es-UY" sz="5600" dirty="0"/>
              <a:t>Consejo Nacional Consultivo de Lucha contra la Violencia Doméstica (CNCVD)</a:t>
            </a:r>
            <a:endParaRPr lang="es-ES" sz="5600" dirty="0"/>
          </a:p>
          <a:p>
            <a:pPr lvl="0"/>
            <a:r>
              <a:rPr lang="es-UY" sz="5600" dirty="0"/>
              <a:t>Consejo Nacional Consultivo Honorario de los Derechos de Niños, Niñas y Adolescentes</a:t>
            </a:r>
            <a:endParaRPr lang="es-ES" sz="5600" dirty="0"/>
          </a:p>
          <a:p>
            <a:pPr lvl="0"/>
            <a:r>
              <a:rPr lang="es-UY" sz="5600" dirty="0" smtClean="0"/>
              <a:t>Consejo </a:t>
            </a:r>
            <a:r>
              <a:rPr lang="es-UY" sz="5600" dirty="0"/>
              <a:t>Nacional de Género</a:t>
            </a:r>
            <a:endParaRPr lang="es-ES" sz="5600" dirty="0"/>
          </a:p>
          <a:p>
            <a:pPr lvl="0"/>
            <a:r>
              <a:rPr lang="es-UY" sz="5600" dirty="0"/>
              <a:t>Consejos de Salarios</a:t>
            </a:r>
            <a:endParaRPr lang="es-ES" sz="5600" dirty="0"/>
          </a:p>
          <a:p>
            <a:pPr lvl="0"/>
            <a:r>
              <a:rPr lang="es-UY" sz="5600" dirty="0"/>
              <a:t>Espacio Calle</a:t>
            </a:r>
            <a:endParaRPr lang="es-ES" sz="5600" dirty="0"/>
          </a:p>
          <a:p>
            <a:pPr lvl="0"/>
            <a:r>
              <a:rPr lang="es-UY" sz="5600" dirty="0"/>
              <a:t>Foro Consultivo Económico y Social del MERCOSUR</a:t>
            </a:r>
            <a:endParaRPr lang="es-ES" sz="5600" dirty="0"/>
          </a:p>
          <a:p>
            <a:pPr lvl="0"/>
            <a:r>
              <a:rPr lang="es-UY" sz="5600" dirty="0"/>
              <a:t>Grupo de Trabajo de Gobierno Abierto</a:t>
            </a:r>
            <a:endParaRPr lang="es-ES" sz="5600" dirty="0"/>
          </a:p>
          <a:p>
            <a:pPr lvl="0"/>
            <a:r>
              <a:rPr lang="es-UY" sz="5600" dirty="0"/>
              <a:t>Mesa de Instituciones de Asistencia Técnica de OPP</a:t>
            </a:r>
            <a:endParaRPr lang="es-ES" sz="5600" dirty="0"/>
          </a:p>
          <a:p>
            <a:pPr lvl="0"/>
            <a:r>
              <a:rPr lang="es-UY" sz="5600" dirty="0"/>
              <a:t>Mesa de Instituciones de </a:t>
            </a:r>
            <a:r>
              <a:rPr lang="es-UY" sz="5600" dirty="0" err="1"/>
              <a:t>Microfinanzas</a:t>
            </a:r>
            <a:r>
              <a:rPr lang="es-UY" sz="5600" dirty="0"/>
              <a:t> de OPP</a:t>
            </a:r>
            <a:endParaRPr lang="es-ES" sz="5600" dirty="0"/>
          </a:p>
          <a:p>
            <a:pPr lvl="0"/>
            <a:r>
              <a:rPr lang="es-UY" sz="5600" dirty="0" smtClean="0"/>
              <a:t>Red </a:t>
            </a:r>
            <a:r>
              <a:rPr lang="es-UY" sz="5600" dirty="0"/>
              <a:t>Nacional del Tratamiento de Drogas (RENADRO)</a:t>
            </a:r>
            <a:endParaRPr lang="es-ES" sz="5600" dirty="0"/>
          </a:p>
          <a:p>
            <a:pPr lvl="0"/>
            <a:r>
              <a:rPr lang="es-UY" sz="5600" dirty="0"/>
              <a:t>Sistema de Diálogo y Consulta del Ministerio de Relaciones Exteriores</a:t>
            </a:r>
            <a:endParaRPr lang="es-ES" sz="5600" dirty="0"/>
          </a:p>
          <a:p>
            <a:r>
              <a:rPr lang="es-ES" sz="5600" dirty="0" smtClean="0"/>
              <a:t>Y más…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341784" y="188640"/>
            <a:ext cx="8748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3200" b="1" cap="all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URUGUAY: MECANISMOS INSTITUCIONALIZADOS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476672"/>
            <a:ext cx="7290054" cy="1499616"/>
          </a:xfrm>
        </p:spPr>
        <p:txBody>
          <a:bodyPr>
            <a:normAutofit/>
          </a:bodyPr>
          <a:lstStyle/>
          <a:p>
            <a:r>
              <a:rPr lang="es-ES" b="1" dirty="0" smtClean="0"/>
              <a:t>Ejemplos de leyes en la región</a:t>
            </a:r>
            <a:endParaRPr lang="es-ES" b="1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0728245"/>
              </p:ext>
            </p:extLst>
          </p:nvPr>
        </p:nvGraphicFramePr>
        <p:xfrm>
          <a:off x="683568" y="1844824"/>
          <a:ext cx="7992888" cy="4721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83649"/>
                <a:gridCol w="1200727"/>
                <a:gridCol w="4608512"/>
              </a:tblGrid>
              <a:tr h="504056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País</a:t>
                      </a:r>
                      <a:endParaRPr lang="es-A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Año de aprobación</a:t>
                      </a:r>
                      <a:endParaRPr lang="es-A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Ley </a:t>
                      </a:r>
                      <a:r>
                        <a:rPr lang="es-ES" sz="1600" dirty="0" smtClean="0">
                          <a:effectLst/>
                        </a:rPr>
                        <a:t>específica</a:t>
                      </a:r>
                      <a:endParaRPr lang="es-A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50875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Colombia</a:t>
                      </a:r>
                      <a:endParaRPr lang="es-A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1994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UY" sz="1600">
                          <a:effectLst/>
                        </a:rPr>
                        <a:t>Ley Nº134 sobre Mecanismos de Participación Ciudadana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045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Nicaragua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2003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UY" sz="1600">
                          <a:effectLst/>
                        </a:rPr>
                        <a:t>Ley Nº475 Ley de Participación Ciudadana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50875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México, DF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2005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UY" sz="1600">
                          <a:effectLst/>
                        </a:rPr>
                        <a:t>Decreto de la ley de participación ciudadana del Distrito Federal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526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Ecuador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2008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UY" sz="1600">
                          <a:effectLst/>
                        </a:rPr>
                        <a:t>Ley orgánica del Consejo de Participación Ciudadana y Control Social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845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Venezuela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2010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UY" sz="1600">
                          <a:effectLst/>
                        </a:rPr>
                        <a:t>Ley Orgánica del Poder Popular  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2465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Chile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2011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UY" sz="1600">
                          <a:effectLst/>
                        </a:rPr>
                        <a:t>Ley Nº 20.500 sobre asociaciones y participación ciudadana en la gestión pública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3511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Bolivia</a:t>
                      </a:r>
                      <a:endParaRPr lang="es-A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2013</a:t>
                      </a:r>
                      <a:endParaRPr lang="es-A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UY" sz="1600" dirty="0">
                          <a:effectLst/>
                        </a:rPr>
                        <a:t>Ley de Participación y Control Social</a:t>
                      </a:r>
                      <a:endParaRPr lang="es-A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620688"/>
            <a:ext cx="8229600" cy="796908"/>
          </a:xfrm>
        </p:spPr>
        <p:txBody>
          <a:bodyPr/>
          <a:lstStyle/>
          <a:p>
            <a:r>
              <a:rPr lang="es-ES" b="1" dirty="0" smtClean="0"/>
              <a:t>¿Qué regulan estas leyes?</a:t>
            </a:r>
            <a:endParaRPr lang="es-ES" b="1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611560" y="1556792"/>
            <a:ext cx="8229600" cy="516747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UY" dirty="0" smtClean="0"/>
              <a:t> El derecho a la participación y el control social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UY" dirty="0" smtClean="0"/>
              <a:t> El Estado se compromete a crear los mecanismos institucionalizados para la    participación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UY" dirty="0" smtClean="0"/>
              <a:t> Definen el alcance: nacional o federal, departamental, municipal o local.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UY" dirty="0" smtClean="0"/>
              <a:t> Se definen los distintos tipos de espacios, los responsables de crearlos, su conformación, los requisitos para funcionamiento.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UY" dirty="0" smtClean="0"/>
              <a:t> Cuáles son los ámbitos del Estado donde deben  crearse instancias de participación.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UY" dirty="0" smtClean="0"/>
              <a:t> Se especifica quiénes pueden participar (ciudadanos, organizaciones, movimientos, etc.)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UY" dirty="0" smtClean="0"/>
              <a:t> Se establecen sistemas de rendición de cuentas por parte del Estado a la ciudadanía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UY" dirty="0" smtClean="0"/>
              <a:t> Cómo se presupuestarán estas acciones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UY" dirty="0" smtClean="0"/>
              <a:t> En algunos casos las leyes también regulan o fomentan la </a:t>
            </a:r>
            <a:r>
              <a:rPr lang="es-UY" dirty="0" err="1" smtClean="0"/>
              <a:t>asociatividad</a:t>
            </a:r>
            <a:r>
              <a:rPr lang="es-UY" dirty="0" smtClean="0"/>
              <a:t> y crean fondos de apoyo.</a:t>
            </a:r>
          </a:p>
          <a:p>
            <a:endParaRPr lang="es-U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b="1" dirty="0" smtClean="0"/>
              <a:t>Síntesis de la discusión</a:t>
            </a:r>
            <a:br>
              <a:rPr lang="es-AR" b="1" dirty="0" smtClean="0"/>
            </a:br>
            <a:r>
              <a:rPr lang="es-AR" dirty="0" smtClean="0"/>
              <a:t>desde la sociedad civil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8096" y="2084832"/>
            <a:ext cx="8124384" cy="45845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AR" sz="2800" dirty="0" smtClean="0"/>
              <a:t>  Definiciones claras de participación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2800" dirty="0" smtClean="0"/>
              <a:t>  Cambio cultural antes que marco normativo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2800" dirty="0" smtClean="0"/>
              <a:t>  Repensar el rol de la SC en la toma de decisiones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2800" dirty="0" smtClean="0"/>
              <a:t>  Voluntad </a:t>
            </a:r>
            <a:r>
              <a:rPr lang="es-AR" sz="2800" dirty="0"/>
              <a:t>política y recursos humanos </a:t>
            </a:r>
            <a:r>
              <a:rPr lang="es-AR" sz="2800" dirty="0" smtClean="0"/>
              <a:t>capacitados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2800" dirty="0" smtClean="0"/>
              <a:t>  Cautela </a:t>
            </a:r>
            <a:r>
              <a:rPr lang="es-AR" sz="2800" dirty="0"/>
              <a:t>en la regulación </a:t>
            </a:r>
            <a:r>
              <a:rPr lang="es-AR" sz="2800" dirty="0" smtClean="0"/>
              <a:t>(creatividad, flexibilidad)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2800" dirty="0" smtClean="0"/>
              <a:t>  La institucionalidad de </a:t>
            </a:r>
            <a:r>
              <a:rPr lang="es-AR" sz="2800" dirty="0"/>
              <a:t>la </a:t>
            </a:r>
            <a:r>
              <a:rPr lang="es-AR" sz="2800" dirty="0" smtClean="0"/>
              <a:t>participación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2800" dirty="0" smtClean="0"/>
              <a:t>  Condiciones </a:t>
            </a:r>
            <a:r>
              <a:rPr lang="es-AR" sz="2800" dirty="0"/>
              <a:t>para la </a:t>
            </a:r>
            <a:r>
              <a:rPr lang="es-AR" sz="2800" dirty="0" smtClean="0"/>
              <a:t>exigibilidad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2800" dirty="0" smtClean="0"/>
              <a:t>  Capacidades desde la sociedad civil</a:t>
            </a:r>
          </a:p>
          <a:p>
            <a:endParaRPr lang="es-UY" sz="2800" dirty="0" smtClean="0"/>
          </a:p>
          <a:p>
            <a:endParaRPr lang="es-UY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8124384" cy="1499616"/>
          </a:xfrm>
        </p:spPr>
        <p:txBody>
          <a:bodyPr/>
          <a:lstStyle/>
          <a:p>
            <a:r>
              <a:rPr lang="es-AR" b="1" dirty="0" smtClean="0"/>
              <a:t>¿Es necesaria una ley?</a:t>
            </a:r>
            <a:br>
              <a:rPr lang="es-AR" b="1" dirty="0" smtClean="0"/>
            </a:br>
            <a:r>
              <a:rPr lang="es-AR" b="1" dirty="0" smtClean="0"/>
              <a:t>OTRAS Alternativas a corto plazo</a:t>
            </a:r>
            <a:endParaRPr lang="es-A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4044" y="2420888"/>
            <a:ext cx="4392488" cy="3384376"/>
          </a:xfrm>
        </p:spPr>
        <p:txBody>
          <a:bodyPr>
            <a:normAutofit/>
          </a:bodyPr>
          <a:lstStyle/>
          <a:p>
            <a:r>
              <a:rPr lang="es-AR" sz="3600" dirty="0">
                <a:ea typeface="+mj-ea"/>
                <a:cs typeface="+mj-cs"/>
              </a:rPr>
              <a:t>Códigos</a:t>
            </a:r>
          </a:p>
          <a:p>
            <a:r>
              <a:rPr lang="es-AR" sz="3600" dirty="0">
                <a:ea typeface="+mj-ea"/>
                <a:cs typeface="+mj-cs"/>
              </a:rPr>
              <a:t>Protocolos</a:t>
            </a:r>
          </a:p>
          <a:p>
            <a:r>
              <a:rPr lang="es-AR" sz="3600" dirty="0">
                <a:ea typeface="+mj-ea"/>
                <a:cs typeface="+mj-cs"/>
              </a:rPr>
              <a:t>Políticas</a:t>
            </a:r>
          </a:p>
        </p:txBody>
      </p:sp>
    </p:spTree>
    <p:extLst>
      <p:ext uri="{BB962C8B-B14F-4D97-AF65-F5344CB8AC3E}">
        <p14:creationId xmlns:p14="http://schemas.microsoft.com/office/powerpoint/2010/main" val="106071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896" y="764704"/>
            <a:ext cx="8229600" cy="1008112"/>
          </a:xfrm>
        </p:spPr>
        <p:txBody>
          <a:bodyPr>
            <a:normAutofit/>
          </a:bodyPr>
          <a:lstStyle/>
          <a:p>
            <a:r>
              <a:rPr lang="es-AR" b="1" dirty="0" smtClean="0"/>
              <a:t>Algunos ejemplos</a:t>
            </a:r>
            <a:endParaRPr lang="es-A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700808"/>
            <a:ext cx="7704856" cy="576064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AR" sz="2800" dirty="0" smtClean="0"/>
              <a:t>Código de </a:t>
            </a:r>
            <a:r>
              <a:rPr lang="es-AR" sz="2800" dirty="0"/>
              <a:t>buenas prácticas de la participación de la </a:t>
            </a:r>
            <a:r>
              <a:rPr lang="es-AR" sz="2800" dirty="0" smtClean="0"/>
              <a:t>sociedad civil </a:t>
            </a:r>
            <a:r>
              <a:rPr lang="es-AR" sz="2800" dirty="0"/>
              <a:t>en los procesos de toma de decisiones | Conferencia de ONG Internacionales del Consejo Europeo </a:t>
            </a:r>
            <a:r>
              <a:rPr lang="en-US" sz="2800" dirty="0"/>
              <a:t> (2007</a:t>
            </a:r>
            <a:r>
              <a:rPr lang="en-US" sz="2800" dirty="0" smtClean="0"/>
              <a:t>)</a:t>
            </a:r>
            <a:endParaRPr lang="en-US" sz="2800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s-ES" sz="2800" dirty="0"/>
              <a:t>Política de Participación Nacional de Brasil (2014) </a:t>
            </a:r>
            <a:endParaRPr lang="es-ES" sz="2800" dirty="0" smtClean="0"/>
          </a:p>
          <a:p>
            <a:pPr lvl="0">
              <a:buFont typeface="Wingdings" panose="05000000000000000000" pitchFamily="2" charset="2"/>
              <a:buChar char="v"/>
            </a:pPr>
            <a:r>
              <a:rPr lang="es-ES" sz="2800" dirty="0" smtClean="0"/>
              <a:t>Política </a:t>
            </a:r>
            <a:r>
              <a:rPr lang="es-ES" sz="2800" dirty="0"/>
              <a:t>de participación ciudadana en El Salvador (</a:t>
            </a:r>
            <a:r>
              <a:rPr lang="es-ES" sz="2800" dirty="0" smtClean="0"/>
              <a:t>2013) 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s-ES" sz="2800" dirty="0" smtClean="0"/>
              <a:t>Declaración de interacción con el sector voluntario en Noruega (2013)</a:t>
            </a:r>
            <a:endParaRPr lang="en-US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3872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b="1" dirty="0" smtClean="0"/>
              <a:t>Mínimos a definir</a:t>
            </a:r>
            <a:endParaRPr lang="es-A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014" y="1916832"/>
            <a:ext cx="7139136" cy="4608512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AR" sz="6700" dirty="0" smtClean="0"/>
              <a:t>Ámbito de aplicación</a:t>
            </a:r>
          </a:p>
          <a:p>
            <a:pPr marL="0" indent="0">
              <a:buNone/>
            </a:pPr>
            <a:r>
              <a:rPr lang="es-AR" dirty="0"/>
              <a:t>	</a:t>
            </a:r>
            <a:endParaRPr lang="es-AR" dirty="0" smtClean="0"/>
          </a:p>
          <a:p>
            <a:pPr marL="1257300" lvl="3" indent="0">
              <a:buNone/>
            </a:pPr>
            <a:r>
              <a:rPr lang="es-AR" sz="5100" dirty="0" smtClean="0"/>
              <a:t>un organismo</a:t>
            </a:r>
          </a:p>
          <a:p>
            <a:pPr marL="1257300" lvl="3" indent="0">
              <a:buNone/>
            </a:pPr>
            <a:r>
              <a:rPr lang="es-AR" sz="5100" dirty="0" smtClean="0"/>
              <a:t>poder ejecutivo</a:t>
            </a:r>
          </a:p>
          <a:p>
            <a:pPr marL="1257300" lvl="3" indent="0">
              <a:buNone/>
            </a:pPr>
            <a:r>
              <a:rPr lang="es-AR" sz="5100" dirty="0" smtClean="0"/>
              <a:t>organismos descentralizados</a:t>
            </a:r>
          </a:p>
          <a:p>
            <a:pPr marL="1257300" lvl="3" indent="0">
              <a:buNone/>
            </a:pPr>
            <a:r>
              <a:rPr lang="es-AR" sz="5100" dirty="0" smtClean="0"/>
              <a:t>municipios, etc.</a:t>
            </a:r>
            <a:endParaRPr lang="es-AR" sz="7000" dirty="0"/>
          </a:p>
          <a:p>
            <a:pPr marL="0" indent="0">
              <a:buNone/>
            </a:pPr>
            <a:r>
              <a:rPr lang="es-AR" dirty="0" smtClean="0"/>
              <a:t>	</a:t>
            </a:r>
            <a:endParaRPr lang="es-AR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s-AR" sz="6700" dirty="0"/>
              <a:t>Momento de la política </a:t>
            </a:r>
            <a:r>
              <a:rPr lang="es-AR" sz="6700" dirty="0" smtClean="0"/>
              <a:t>pública</a:t>
            </a:r>
            <a:endParaRPr lang="es-AR" sz="6700" dirty="0"/>
          </a:p>
          <a:p>
            <a:pPr marL="1371600" lvl="5" indent="0">
              <a:buNone/>
            </a:pPr>
            <a:r>
              <a:rPr lang="es-AR" sz="4400" dirty="0" smtClean="0"/>
              <a:t>agenda </a:t>
            </a:r>
            <a:endParaRPr lang="es-AR" sz="4400" dirty="0"/>
          </a:p>
          <a:p>
            <a:pPr marL="1371600" lvl="5" indent="0">
              <a:buNone/>
            </a:pPr>
            <a:r>
              <a:rPr lang="es-AR" sz="4400" dirty="0" smtClean="0"/>
              <a:t>elaboración</a:t>
            </a:r>
            <a:endParaRPr lang="es-AR" sz="4400" dirty="0"/>
          </a:p>
          <a:p>
            <a:pPr marL="1371600" lvl="5" indent="0">
              <a:buNone/>
            </a:pPr>
            <a:r>
              <a:rPr lang="es-AR" sz="4400" dirty="0" smtClean="0"/>
              <a:t>implementación    </a:t>
            </a:r>
            <a:endParaRPr lang="es-AR" sz="4400" dirty="0"/>
          </a:p>
          <a:p>
            <a:pPr marL="1371600" lvl="5" indent="0">
              <a:buNone/>
            </a:pPr>
            <a:r>
              <a:rPr lang="es-AR" sz="4400" dirty="0" smtClean="0"/>
              <a:t>monitoreo </a:t>
            </a:r>
            <a:r>
              <a:rPr lang="es-AR" sz="4400" dirty="0"/>
              <a:t>y evaluación</a:t>
            </a:r>
          </a:p>
          <a:p>
            <a:pPr marL="1371600" lvl="5" indent="0">
              <a:buNone/>
            </a:pPr>
            <a:r>
              <a:rPr lang="es-AR" sz="4400" dirty="0" smtClean="0"/>
              <a:t>reformulación</a:t>
            </a:r>
            <a:endParaRPr lang="es-AR" sz="4400" dirty="0"/>
          </a:p>
          <a:p>
            <a:pPr marL="800100" lvl="2" indent="0">
              <a:buNone/>
            </a:pPr>
            <a:endParaRPr lang="es-AR" sz="6300" dirty="0"/>
          </a:p>
          <a:p>
            <a:pPr marL="800100" lvl="2" indent="0">
              <a:buNone/>
            </a:pPr>
            <a:endParaRPr lang="es-AR" sz="6300" dirty="0" smtClean="0"/>
          </a:p>
          <a:p>
            <a:pPr marL="800100" lvl="2" indent="0">
              <a:buNone/>
            </a:pPr>
            <a:endParaRPr lang="es-AR" sz="6300" dirty="0"/>
          </a:p>
          <a:p>
            <a:pPr marL="800100" lvl="2" indent="0">
              <a:buNone/>
            </a:pPr>
            <a:endParaRPr lang="es-AR" sz="6300" dirty="0" smtClean="0"/>
          </a:p>
          <a:p>
            <a:pPr marL="800100" lvl="2" indent="0">
              <a:buNone/>
            </a:pPr>
            <a:endParaRPr lang="es-AR" sz="6300" dirty="0"/>
          </a:p>
          <a:p>
            <a:pPr marL="800100" lvl="2" indent="0">
              <a:buNone/>
            </a:pPr>
            <a:endParaRPr lang="es-AR" sz="6300" dirty="0" smtClean="0"/>
          </a:p>
          <a:p>
            <a:pPr marL="800100" lvl="2" indent="0">
              <a:buNone/>
            </a:pPr>
            <a:endParaRPr lang="es-AR" sz="6300" dirty="0"/>
          </a:p>
          <a:p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5946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6076" y="692696"/>
            <a:ext cx="8363272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s-AR" sz="4000" dirty="0"/>
              <a:t>Nivel de participación que se quiere alcanzar </a:t>
            </a:r>
          </a:p>
          <a:p>
            <a:endParaRPr lang="es-AR" b="1" dirty="0"/>
          </a:p>
          <a:p>
            <a:r>
              <a:rPr lang="es-AR" dirty="0"/>
              <a:t>(informar, consular, involucrar, colaborar o empoderar</a:t>
            </a:r>
            <a:r>
              <a:rPr lang="es-AR" dirty="0" smtClean="0"/>
              <a:t>)</a:t>
            </a:r>
          </a:p>
          <a:p>
            <a:endParaRPr lang="es-AR" dirty="0"/>
          </a:p>
          <a:p>
            <a:endParaRPr lang="es-AR" dirty="0" smtClean="0"/>
          </a:p>
          <a:p>
            <a:endParaRPr lang="es-AR" dirty="0"/>
          </a:p>
          <a:p>
            <a:endParaRPr lang="es-AR" dirty="0" smtClean="0"/>
          </a:p>
          <a:p>
            <a:endParaRPr lang="es-AR" dirty="0"/>
          </a:p>
          <a:p>
            <a:endParaRPr lang="es-AR" dirty="0" smtClean="0"/>
          </a:p>
          <a:p>
            <a:endParaRPr lang="es-AR" dirty="0"/>
          </a:p>
          <a:p>
            <a:endParaRPr lang="es-AR" dirty="0" smtClean="0"/>
          </a:p>
          <a:p>
            <a:endParaRPr lang="es-AR" dirty="0"/>
          </a:p>
          <a:p>
            <a:endParaRPr lang="es-AR" dirty="0" smtClean="0"/>
          </a:p>
          <a:p>
            <a:endParaRPr lang="es-AR" dirty="0"/>
          </a:p>
          <a:p>
            <a:endParaRPr lang="es-AR" dirty="0" smtClean="0"/>
          </a:p>
          <a:p>
            <a:endParaRPr lang="es-AR" dirty="0"/>
          </a:p>
          <a:p>
            <a:endParaRPr lang="es-AR" dirty="0"/>
          </a:p>
          <a:p>
            <a:endParaRPr lang="es-AR" b="1" dirty="0" smtClean="0"/>
          </a:p>
          <a:p>
            <a:endParaRPr lang="es-AR" sz="3600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0617563"/>
              </p:ext>
            </p:extLst>
          </p:nvPr>
        </p:nvGraphicFramePr>
        <p:xfrm>
          <a:off x="467544" y="2420888"/>
          <a:ext cx="8582850" cy="33552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4236"/>
                <a:gridCol w="106220"/>
                <a:gridCol w="1393339"/>
                <a:gridCol w="106220"/>
                <a:gridCol w="1708574"/>
                <a:gridCol w="106220"/>
                <a:gridCol w="1429906"/>
                <a:gridCol w="111409"/>
                <a:gridCol w="1597165"/>
                <a:gridCol w="106220"/>
                <a:gridCol w="1393341"/>
              </a:tblGrid>
              <a:tr h="3355261">
                <a:tc>
                  <a:txBody>
                    <a:bodyPr/>
                    <a:lstStyle/>
                    <a:p>
                      <a:pPr marL="71755" marR="71755" indent="-179705"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 smtClean="0">
                          <a:effectLst/>
                        </a:rPr>
                        <a:t>Meta de la participación pública</a:t>
                      </a:r>
                      <a:endParaRPr lang="es-AR" sz="1400" kern="5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40410" marR="40410" marT="0" marB="0" vert="vert270"/>
                </a:tc>
                <a:tc>
                  <a:txBody>
                    <a:bodyPr/>
                    <a:lstStyle/>
                    <a:p>
                      <a:pPr marL="179705" indent="-17970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>
                          <a:effectLst/>
                        </a:rPr>
                        <a:t> </a:t>
                      </a:r>
                      <a:endParaRPr lang="es-AR" sz="1400" kern="5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40410" marR="404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s-ES" sz="1600" kern="50" dirty="0" smtClean="0">
                          <a:solidFill>
                            <a:schemeClr val="tx1"/>
                          </a:solidFill>
                          <a:effectLst/>
                        </a:rPr>
                        <a:t>Informar</a:t>
                      </a:r>
                      <a:endParaRPr lang="es-AR" sz="16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AR" sz="1400" kern="5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 smtClean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s-ES" sz="1400" b="0" kern="50" dirty="0" smtClean="0">
                          <a:solidFill>
                            <a:schemeClr val="tx1"/>
                          </a:solidFill>
                          <a:effectLst/>
                        </a:rPr>
                        <a:t>Proveer a la ciudadanía de información objetiva para ayudarlos a comprender un problema, sus alternativas, oportunidades y soluciones.</a:t>
                      </a:r>
                      <a:endParaRPr lang="es-AR" sz="1400" b="0" kern="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40410" marR="404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AR" sz="1400" kern="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40410" marR="404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s-ES" sz="1600" kern="50" dirty="0" smtClean="0">
                          <a:solidFill>
                            <a:schemeClr val="tx1"/>
                          </a:solidFill>
                          <a:effectLst/>
                        </a:rPr>
                        <a:t>Consultar</a:t>
                      </a:r>
                      <a:endParaRPr lang="es-AR" sz="16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AR" sz="14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 smtClean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s-ES" sz="1400" b="0" kern="50" dirty="0" smtClean="0">
                          <a:solidFill>
                            <a:schemeClr val="tx1"/>
                          </a:solidFill>
                          <a:effectLst/>
                        </a:rPr>
                        <a:t>Obtener </a:t>
                      </a:r>
                      <a:r>
                        <a:rPr lang="es-ES" sz="1400" b="0" kern="50" dirty="0">
                          <a:solidFill>
                            <a:schemeClr val="tx1"/>
                          </a:solidFill>
                          <a:effectLst/>
                        </a:rPr>
                        <a:t>una retro-alimentación de la ciudadanía  en el análisis de alternativas y oportunidades.</a:t>
                      </a:r>
                      <a:endParaRPr lang="es-AR" sz="1400" b="0" kern="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40410" marR="404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AR" sz="1400" kern="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40410" marR="404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s-ES" sz="1600" kern="50" dirty="0" smtClean="0">
                          <a:solidFill>
                            <a:schemeClr val="tx1"/>
                          </a:solidFill>
                          <a:effectLst/>
                        </a:rPr>
                        <a:t>Involucrar</a:t>
                      </a:r>
                      <a:endParaRPr lang="es-AR" sz="16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AR" sz="14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 smtClean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s-ES" sz="1400" b="0" kern="50" dirty="0" smtClean="0">
                          <a:solidFill>
                            <a:schemeClr val="tx1"/>
                          </a:solidFill>
                          <a:effectLst/>
                        </a:rPr>
                        <a:t>Trabajar </a:t>
                      </a:r>
                      <a:r>
                        <a:rPr lang="es-ES" sz="1400" b="0" kern="50" dirty="0">
                          <a:solidFill>
                            <a:schemeClr val="tx1"/>
                          </a:solidFill>
                          <a:effectLst/>
                        </a:rPr>
                        <a:t>directamente con la ciudadanía durante todo el proceso para asegurarse que sus intereses y aspiraciones sean comprendidas y consideradas.</a:t>
                      </a:r>
                      <a:endParaRPr lang="es-AR" sz="1400" b="0" kern="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40410" marR="404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AR" sz="1400" kern="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40410" marR="404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s-ES" sz="1600" kern="50" dirty="0" smtClean="0">
                          <a:solidFill>
                            <a:schemeClr val="tx1"/>
                          </a:solidFill>
                          <a:effectLst/>
                        </a:rPr>
                        <a:t>Colaborar</a:t>
                      </a:r>
                      <a:endParaRPr lang="es-AR" sz="16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AR" sz="14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400" b="0" kern="50" dirty="0" smtClean="0">
                          <a:solidFill>
                            <a:schemeClr val="tx1"/>
                          </a:solidFill>
                          <a:effectLst/>
                        </a:rPr>
                        <a:t>Aliarse </a:t>
                      </a:r>
                      <a:r>
                        <a:rPr lang="es-ES" sz="1400" b="0" kern="50" dirty="0">
                          <a:solidFill>
                            <a:schemeClr val="tx1"/>
                          </a:solidFill>
                          <a:effectLst/>
                        </a:rPr>
                        <a:t>con la ciudadanía en cada aspecto de la toma de decisiones incluyendo el desarrollo de alternativas e identificación de soluciones</a:t>
                      </a:r>
                      <a:r>
                        <a:rPr lang="es-ES" sz="1400" b="0" kern="5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s-AR" sz="1400" b="0" kern="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0410" marR="404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AR" sz="1400" kern="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40410" marR="404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s-ES" sz="1600" kern="50" dirty="0" smtClean="0">
                          <a:solidFill>
                            <a:schemeClr val="tx1"/>
                          </a:solidFill>
                          <a:effectLst/>
                        </a:rPr>
                        <a:t>Empoderar</a:t>
                      </a:r>
                      <a:endParaRPr lang="es-AR" sz="16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AR" sz="14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1440" indent="-9144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b="0" kern="50" dirty="0">
                          <a:solidFill>
                            <a:schemeClr val="tx1"/>
                          </a:solidFill>
                          <a:effectLst/>
                        </a:rPr>
                        <a:t>Colocar la toma final de las decisiones en manos de la ciudadanía.</a:t>
                      </a:r>
                      <a:endParaRPr lang="es-AR" sz="1400" b="0" kern="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40410" marR="404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ight Arrow 5"/>
          <p:cNvSpPr/>
          <p:nvPr/>
        </p:nvSpPr>
        <p:spPr>
          <a:xfrm>
            <a:off x="776076" y="1656184"/>
            <a:ext cx="6840760" cy="76470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Incremento del nivel de incidencia pública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9278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3528" y="0"/>
            <a:ext cx="84352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AR" sz="3200" dirty="0"/>
              <a:t>Mecanismos posibles de </a:t>
            </a:r>
            <a:r>
              <a:rPr lang="es-AR" sz="3200" dirty="0" smtClean="0"/>
              <a:t>participación</a:t>
            </a:r>
            <a:endParaRPr lang="es-AR" sz="3200" dirty="0"/>
          </a:p>
        </p:txBody>
      </p:sp>
      <p:sp>
        <p:nvSpPr>
          <p:cNvPr id="7" name="Rectangle 6"/>
          <p:cNvSpPr/>
          <p:nvPr/>
        </p:nvSpPr>
        <p:spPr>
          <a:xfrm>
            <a:off x="251520" y="764704"/>
            <a:ext cx="8435280" cy="397031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lvl="2"/>
            <a:r>
              <a:rPr lang="es-UY" dirty="0"/>
              <a:t>consejos consultivos</a:t>
            </a:r>
          </a:p>
          <a:p>
            <a:pPr lvl="2"/>
            <a:r>
              <a:rPr lang="es-UY" dirty="0"/>
              <a:t>juntas municipales</a:t>
            </a:r>
          </a:p>
          <a:p>
            <a:pPr lvl="2"/>
            <a:r>
              <a:rPr lang="es-UY" dirty="0"/>
              <a:t>comités</a:t>
            </a:r>
          </a:p>
          <a:p>
            <a:pPr lvl="2"/>
            <a:r>
              <a:rPr lang="es-UY" dirty="0"/>
              <a:t>asambleas ciudadanas</a:t>
            </a:r>
          </a:p>
          <a:p>
            <a:pPr lvl="2"/>
            <a:r>
              <a:rPr lang="es-UY" dirty="0"/>
              <a:t>audiencias públicas</a:t>
            </a:r>
          </a:p>
          <a:p>
            <a:pPr lvl="2"/>
            <a:r>
              <a:rPr lang="es-UY" dirty="0"/>
              <a:t>grupos de trabajo intersectoriales</a:t>
            </a:r>
          </a:p>
          <a:p>
            <a:pPr lvl="2"/>
            <a:r>
              <a:rPr lang="es-UY" dirty="0"/>
              <a:t>auditorías, </a:t>
            </a:r>
            <a:r>
              <a:rPr lang="es-UY" dirty="0" smtClean="0"/>
              <a:t>veedurías</a:t>
            </a:r>
          </a:p>
          <a:p>
            <a:pPr lvl="2"/>
            <a:endParaRPr lang="es-UY" dirty="0"/>
          </a:p>
          <a:p>
            <a:pPr lvl="2"/>
            <a:endParaRPr lang="es-UY" dirty="0"/>
          </a:p>
          <a:p>
            <a:pPr lvl="2"/>
            <a:endParaRPr lang="es-UY" dirty="0" smtClean="0"/>
          </a:p>
          <a:p>
            <a:pPr lvl="2"/>
            <a:endParaRPr lang="es-UY" dirty="0" smtClean="0"/>
          </a:p>
          <a:p>
            <a:pPr lvl="2"/>
            <a:endParaRPr lang="es-UY" dirty="0"/>
          </a:p>
          <a:p>
            <a:pPr lvl="2"/>
            <a:endParaRPr lang="es-UY" dirty="0" smtClean="0"/>
          </a:p>
          <a:p>
            <a:pPr marL="1200150" lvl="2" indent="-285750">
              <a:buFont typeface="Wingdings" panose="05000000000000000000" pitchFamily="2" charset="2"/>
              <a:buChar char="ü"/>
            </a:pPr>
            <a:endParaRPr lang="es-UY" dirty="0"/>
          </a:p>
          <a:p>
            <a:pPr lvl="2"/>
            <a:r>
              <a:rPr lang="es-UY" dirty="0" smtClean="0"/>
              <a:t>contralorías</a:t>
            </a:r>
            <a:endParaRPr lang="es-UY" dirty="0"/>
          </a:p>
          <a:p>
            <a:pPr lvl="2"/>
            <a:r>
              <a:rPr lang="es-UY" dirty="0"/>
              <a:t>espacios de concertación local</a:t>
            </a:r>
          </a:p>
          <a:p>
            <a:pPr lvl="2"/>
            <a:r>
              <a:rPr lang="es-UY" dirty="0" smtClean="0"/>
              <a:t>mecanismos </a:t>
            </a:r>
            <a:r>
              <a:rPr lang="es-UY" dirty="0"/>
              <a:t>de presentación de </a:t>
            </a:r>
            <a:r>
              <a:rPr lang="es-UY" dirty="0" smtClean="0"/>
              <a:t>quejas</a:t>
            </a:r>
          </a:p>
          <a:p>
            <a:pPr lvl="2"/>
            <a:r>
              <a:rPr lang="es-UY" dirty="0" smtClean="0"/>
              <a:t>buzones </a:t>
            </a:r>
            <a:r>
              <a:rPr lang="es-UY" dirty="0"/>
              <a:t>de sugerencias</a:t>
            </a:r>
          </a:p>
          <a:p>
            <a:pPr lvl="2"/>
            <a:r>
              <a:rPr lang="es-UY" dirty="0" smtClean="0"/>
              <a:t>presupuestos participativos, etc.</a:t>
            </a:r>
            <a:endParaRPr lang="es-AR" dirty="0"/>
          </a:p>
        </p:txBody>
      </p:sp>
      <p:sp>
        <p:nvSpPr>
          <p:cNvPr id="4" name="Rectangle 3"/>
          <p:cNvSpPr/>
          <p:nvPr/>
        </p:nvSpPr>
        <p:spPr>
          <a:xfrm>
            <a:off x="179512" y="2924944"/>
            <a:ext cx="914501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s-AR" sz="3200" dirty="0" smtClean="0"/>
              <a:t>Definición de deberes y derechos de los actores gubernamentales y la sociedad civil</a:t>
            </a:r>
          </a:p>
          <a:p>
            <a:endParaRPr lang="es-AR" sz="32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AR" sz="3200" dirty="0" smtClean="0"/>
              <a:t>Acciones </a:t>
            </a:r>
            <a:r>
              <a:rPr lang="es-AR" sz="3200" dirty="0"/>
              <a:t>para disminuir las asimetrías entre el Estado y sociedad</a:t>
            </a:r>
          </a:p>
          <a:p>
            <a:endParaRPr lang="es-AR" sz="3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AR" sz="3200" b="1" dirty="0" smtClean="0"/>
              <a:t>Co construcción </a:t>
            </a:r>
            <a:r>
              <a:rPr lang="es-AR" sz="3200" dirty="0"/>
              <a:t>entre el gobierno y </a:t>
            </a:r>
            <a:r>
              <a:rPr lang="es-AR" sz="3200" dirty="0" smtClean="0"/>
              <a:t>sociedad </a:t>
            </a:r>
            <a:r>
              <a:rPr lang="es-AR" sz="3200" dirty="0"/>
              <a:t>civil</a:t>
            </a:r>
          </a:p>
        </p:txBody>
      </p:sp>
    </p:spTree>
    <p:extLst>
      <p:ext uri="{BB962C8B-B14F-4D97-AF65-F5344CB8AC3E}">
        <p14:creationId xmlns:p14="http://schemas.microsoft.com/office/powerpoint/2010/main" val="359446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</a:rPr>
              <a:t>Principios del derecho a la participación ciudadana</a:t>
            </a:r>
            <a:endParaRPr lang="es-A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696" y="2286000"/>
            <a:ext cx="6222454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AR" sz="3200" dirty="0" smtClean="0"/>
              <a:t> Acceso </a:t>
            </a:r>
            <a:r>
              <a:rPr lang="es-AR" sz="3200" dirty="0"/>
              <a:t>a información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3200" dirty="0"/>
              <a:t> Transparencia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3200" dirty="0"/>
              <a:t> Equidad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3200" dirty="0"/>
              <a:t> No exclusión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3200" dirty="0"/>
              <a:t> Respeto a la diversidad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3200" dirty="0"/>
              <a:t> Voluntariedad</a:t>
            </a:r>
          </a:p>
          <a:p>
            <a:endParaRPr lang="es-AR" sz="3200" dirty="0"/>
          </a:p>
        </p:txBody>
      </p:sp>
    </p:spTree>
    <p:extLst>
      <p:ext uri="{BB962C8B-B14F-4D97-AF65-F5344CB8AC3E}">
        <p14:creationId xmlns:p14="http://schemas.microsoft.com/office/powerpoint/2010/main" val="2938115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GRACIAS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5500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B4028482-F53A-4442-AB14-9B7A43F44F9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</TotalTime>
  <Words>982</Words>
  <Application>Microsoft Office PowerPoint</Application>
  <PresentationFormat>On-screen Show (4:3)</PresentationFormat>
  <Paragraphs>214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SimSun</vt:lpstr>
      <vt:lpstr>Calibri</vt:lpstr>
      <vt:lpstr>Times New Roman</vt:lpstr>
      <vt:lpstr>Tw Cen MT</vt:lpstr>
      <vt:lpstr>Tw Cen MT Condensed</vt:lpstr>
      <vt:lpstr>Wingdings</vt:lpstr>
      <vt:lpstr>Wingdings 3</vt:lpstr>
      <vt:lpstr>Integral</vt:lpstr>
      <vt:lpstr>La participación de la sociedad civil en la  gestión pública </vt:lpstr>
      <vt:lpstr>Punto de partida</vt:lpstr>
      <vt:lpstr>Enfoques</vt:lpstr>
      <vt:lpstr>Mecanismos de participación ciudadana</vt:lpstr>
      <vt:lpstr>Participación como derecho</vt:lpstr>
      <vt:lpstr>PowerPoint Presentation</vt:lpstr>
      <vt:lpstr>Ejemplos de leyes en la región</vt:lpstr>
      <vt:lpstr>¿Qué regulan estas leyes?</vt:lpstr>
      <vt:lpstr>Síntesis de la discusión desde la sociedad civil</vt:lpstr>
      <vt:lpstr>¿Es necesaria una ley? OTRAS Alternativas a corto plazo</vt:lpstr>
      <vt:lpstr>Algunos ejemplos</vt:lpstr>
      <vt:lpstr>Mínimos a definir</vt:lpstr>
      <vt:lpstr>PowerPoint Presentation</vt:lpstr>
      <vt:lpstr>PowerPoint Presentation</vt:lpstr>
      <vt:lpstr>Principios del derecho a la participación ciudadana</vt:lpstr>
      <vt:lpstr>GRACIAS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Panorama de la normativa de participación ciudadana en la región</dc:title>
  <dc:creator>USUARIO</dc:creator>
  <cp:lastModifiedBy>Analia Bettoni</cp:lastModifiedBy>
  <cp:revision>51</cp:revision>
  <dcterms:created xsi:type="dcterms:W3CDTF">2014-10-19T22:41:53Z</dcterms:created>
  <dcterms:modified xsi:type="dcterms:W3CDTF">2015-11-19T01:14:25Z</dcterms:modified>
</cp:coreProperties>
</file>