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6" r:id="rId18"/>
    <p:sldId id="273" r:id="rId19"/>
    <p:sldId id="274" r:id="rId20"/>
    <p:sldId id="275" r:id="rId21"/>
    <p:sldId id="277" r:id="rId22"/>
    <p:sldId id="280" r:id="rId23"/>
    <p:sldId id="279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F78C7-0E2C-493B-BB7C-C1A21EBEDED3}" type="datetimeFigureOut">
              <a:rPr lang="pt-BR" smtClean="0"/>
              <a:pPr/>
              <a:t>07/08/2015</a:t>
            </a:fld>
            <a:endParaRPr lang="es-E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E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1A0B5-A919-4BF9-A59C-814AFEF392F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0D844E-27BF-4A4E-BBB5-50D88CCCE70B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E6119-F7B8-4757-AC28-F54B3BE82972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6FDFB-DF07-47F5-BE3C-A22C2EFAB45D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27F1C7-3464-4672-B3BB-DAF1B01537CF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E454E0-4E5F-4013-A6F2-3109CE4E4E86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1F278-F41D-419C-B703-8AC84FA45596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49A272-7776-4E02-972C-4434EE4F9EDE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03EAC7E-9010-4BFF-A724-836DEE6AF498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95A4BFD-A73C-4131-8DD3-23192BDF2018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3AD8C-DC04-40AC-976E-01159B4C621E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A1B33C-AF0E-4F4B-A038-B62AED6A7DAA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7C325EE-18C8-4A20-8681-37BB52A22D4C}" type="datetime1">
              <a:rPr lang="pt-BR" smtClean="0"/>
              <a:pPr/>
              <a:t>07/08/2015</a:t>
            </a:fld>
            <a:endParaRPr lang="es-ES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3A18E33-0A26-45B4-9A71-9B734B05661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cci-arte.biz/pt/Joan-Miro-19.htm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829761"/>
          </a:xfrm>
        </p:spPr>
        <p:txBody>
          <a:bodyPr/>
          <a:lstStyle/>
          <a:p>
            <a:r>
              <a:rPr lang="es-ES" dirty="0" smtClean="0"/>
              <a:t>Poder, política y familia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5786" y="2285992"/>
            <a:ext cx="7772400" cy="3429024"/>
          </a:xfrm>
        </p:spPr>
        <p:txBody>
          <a:bodyPr>
            <a:normAutofit lnSpcReduction="10000"/>
          </a:bodyPr>
          <a:lstStyle/>
          <a:p>
            <a:r>
              <a:rPr lang="es-ES" sz="3600" b="1" dirty="0" smtClean="0"/>
              <a:t>Vicente de Paula Faleiros</a:t>
            </a:r>
          </a:p>
          <a:p>
            <a:r>
              <a:rPr lang="es-ES" dirty="0" err="1" smtClean="0"/>
              <a:t>PhD</a:t>
            </a:r>
            <a:r>
              <a:rPr lang="es-ES" dirty="0" smtClean="0"/>
              <a:t> en Sociología, profesor emérito de la </a:t>
            </a:r>
            <a:r>
              <a:rPr lang="es-ES" dirty="0" err="1" smtClean="0"/>
              <a:t>UnB</a:t>
            </a:r>
            <a:r>
              <a:rPr lang="es-ES" dirty="0" smtClean="0"/>
              <a:t>, docente en la UCB</a:t>
            </a:r>
          </a:p>
          <a:p>
            <a:endParaRPr lang="es-ES" dirty="0" smtClean="0"/>
          </a:p>
          <a:p>
            <a:r>
              <a:rPr lang="es-ES" dirty="0" smtClean="0"/>
              <a:t>Montevideo 07/08/2015</a:t>
            </a:r>
          </a:p>
          <a:p>
            <a:r>
              <a:rPr lang="es-ES" dirty="0" smtClean="0"/>
              <a:t>I Coloquio Regional: Familias Contemporáneas-Intervenciones Contemporáneas</a:t>
            </a:r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/>
          </a:p>
          <a:p>
            <a:pPr algn="just">
              <a:buNone/>
            </a:pPr>
            <a:r>
              <a:rPr lang="es-ES" dirty="0" smtClean="0"/>
              <a:t>   </a:t>
            </a:r>
            <a:r>
              <a:rPr lang="es-ES" sz="4400" b="1" dirty="0" smtClean="0"/>
              <a:t>La relación entre poder político, poder institucional, poder familiar y poder profesional.</a:t>
            </a:r>
            <a:endParaRPr lang="es-ES" sz="4400" b="1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Cuestión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 smtClean="0"/>
              <a:t>Las relaciones de asistencia social y el poder están articuladas</a:t>
            </a:r>
          </a:p>
          <a:p>
            <a:pPr lvl="1"/>
            <a:r>
              <a:rPr lang="es-ES" sz="3200" dirty="0"/>
              <a:t>	</a:t>
            </a:r>
            <a:r>
              <a:rPr lang="es-ES" sz="3200" dirty="0" smtClean="0"/>
              <a:t>filantropía – asistencialismo y clientelismo: poder personal de lealtad y favor</a:t>
            </a:r>
          </a:p>
          <a:p>
            <a:pPr lvl="1"/>
            <a:r>
              <a:rPr lang="es-ES" sz="3200" dirty="0" smtClean="0"/>
              <a:t>Poder institucional de tutela</a:t>
            </a:r>
          </a:p>
          <a:p>
            <a:pPr lvl="1"/>
            <a:r>
              <a:rPr lang="es-ES" sz="3200" dirty="0" smtClean="0"/>
              <a:t>Poder de clasificación: pobre/no pobre; incluso/excluso</a:t>
            </a:r>
          </a:p>
          <a:p>
            <a:pPr lvl="1"/>
            <a:endParaRPr lang="es-ES" dirty="0" smtClean="0"/>
          </a:p>
          <a:p>
            <a:pPr lvl="1"/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ASISTENCIA Y PODER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sz="3600" dirty="0" smtClean="0"/>
              <a:t>“</a:t>
            </a:r>
            <a:r>
              <a:rPr lang="es-ES_tradnl" sz="3600" dirty="0"/>
              <a:t>Relación desigual de fuerzas para convencer, dominar, legitimar, conducir al otro según los intereses del mas </a:t>
            </a:r>
            <a:r>
              <a:rPr lang="es-ES_tradnl" sz="3600" dirty="0" smtClean="0"/>
              <a:t>influyente </a:t>
            </a:r>
            <a:r>
              <a:rPr lang="es-ES_tradnl" sz="3600" dirty="0"/>
              <a:t>o del dominante o mismo su </a:t>
            </a:r>
            <a:r>
              <a:rPr lang="es-ES_tradnl" sz="3600" dirty="0" smtClean="0"/>
              <a:t>dependencia” Faleiros, V.P.</a:t>
            </a:r>
          </a:p>
          <a:p>
            <a:r>
              <a:rPr lang="es-ES_tradnl" sz="3600" dirty="0" smtClean="0"/>
              <a:t> </a:t>
            </a:r>
            <a:r>
              <a:rPr lang="es-ES_tradnl" sz="3600" dirty="0"/>
              <a:t>Poder violento, poder suave.</a:t>
            </a:r>
            <a:endParaRPr lang="pt-BR" sz="3600" dirty="0"/>
          </a:p>
          <a:p>
            <a:r>
              <a:rPr lang="es-ES_tradnl" sz="3600" dirty="0"/>
              <a:t>Autoridad y autoritarismo.</a:t>
            </a:r>
            <a:endParaRPr lang="pt-BR" sz="3600" dirty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Poder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Vicentef UCB\Desktop\COS art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56515" y="1481138"/>
            <a:ext cx="6430969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FALEIROS, V.P Montevideo 07/08/2015</a:t>
            </a:r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Configuración</a:t>
            </a:r>
            <a:r>
              <a:rPr lang="pt-BR" dirty="0" smtClean="0"/>
              <a:t> histórica:  pobres y tutela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8950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sz="4000" dirty="0"/>
              <a:t>Ley general de la asistencia:  inferior al </a:t>
            </a:r>
            <a:r>
              <a:rPr lang="es-ES_tradnl" sz="4000" dirty="0" smtClean="0"/>
              <a:t>salario (Faleiros, 1989)</a:t>
            </a:r>
            <a:endParaRPr lang="pt-BR" sz="4000" dirty="0"/>
          </a:p>
          <a:p>
            <a:r>
              <a:rPr lang="es-ES_tradnl" sz="4000" dirty="0"/>
              <a:t>Ley general del WS: sigue el </a:t>
            </a:r>
            <a:r>
              <a:rPr lang="es-ES_tradnl" sz="4000" dirty="0" err="1" smtClean="0"/>
              <a:t>conetxto</a:t>
            </a:r>
            <a:r>
              <a:rPr lang="es-ES_tradnl" sz="4000" dirty="0" smtClean="0"/>
              <a:t> </a:t>
            </a:r>
            <a:r>
              <a:rPr lang="es-ES_tradnl" sz="4000" dirty="0"/>
              <a:t>de la  </a:t>
            </a:r>
            <a:r>
              <a:rPr lang="es-ES_tradnl" sz="4000" dirty="0" smtClean="0"/>
              <a:t>acumulación </a:t>
            </a:r>
            <a:r>
              <a:rPr lang="es-ES_tradnl" sz="4000" dirty="0"/>
              <a:t>y de las crisis</a:t>
            </a:r>
            <a:r>
              <a:rPr lang="es-ES_tradnl" sz="4000" dirty="0" smtClean="0"/>
              <a:t>. (Faleiros, 1990)</a:t>
            </a:r>
            <a:endParaRPr lang="pt-BR" sz="4000" dirty="0"/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Leyes generales de la asistencia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>
            <a:noAutofit/>
          </a:bodyPr>
          <a:lstStyle/>
          <a:p>
            <a:r>
              <a:rPr lang="es-ES" sz="3600" dirty="0" smtClean="0"/>
              <a:t>Patrio poder</a:t>
            </a:r>
          </a:p>
          <a:p>
            <a:r>
              <a:rPr lang="es-ES" sz="3600" dirty="0" smtClean="0"/>
              <a:t>Poder familiar ( Nuevo Código Civil)</a:t>
            </a:r>
          </a:p>
          <a:p>
            <a:r>
              <a:rPr lang="es-ES" sz="3600" dirty="0" smtClean="0"/>
              <a:t>Poder de golpear</a:t>
            </a:r>
          </a:p>
          <a:p>
            <a:r>
              <a:rPr lang="es-ES" sz="3600" dirty="0" smtClean="0"/>
              <a:t>Poder de educar = de definir el bien del otro</a:t>
            </a:r>
          </a:p>
          <a:p>
            <a:r>
              <a:rPr lang="es-ES" sz="3600" dirty="0" err="1" smtClean="0"/>
              <a:t>Adultocentrismo</a:t>
            </a:r>
            <a:endParaRPr lang="es-ES" sz="3600" dirty="0" smtClean="0"/>
          </a:p>
          <a:p>
            <a:r>
              <a:rPr lang="es-ES" sz="3600" dirty="0" smtClean="0"/>
              <a:t>Poder de definir la sexualidad y la moral- valores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Poder familiar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sagrada+familia+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71800" y="1844824"/>
            <a:ext cx="3394472" cy="4525962"/>
          </a:xfrm>
          <a:prstGeom prst="rect">
            <a:avLst/>
          </a:prstGeom>
          <a:noFill/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FALEIROS, V.P Montevideo 07/08/2015</a:t>
            </a: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Representación social de </a:t>
            </a:r>
            <a:r>
              <a:rPr lang="pt-BR" dirty="0" err="1" smtClean="0"/>
              <a:t>la</a:t>
            </a:r>
            <a:r>
              <a:rPr lang="pt-BR" dirty="0" smtClean="0"/>
              <a:t> família patriarcal  religiosa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07183"/>
          </a:xfrm>
        </p:spPr>
        <p:txBody>
          <a:bodyPr>
            <a:normAutofit fontScale="92500"/>
          </a:bodyPr>
          <a:lstStyle/>
          <a:p>
            <a:r>
              <a:rPr lang="es-ES_tradnl" sz="3200" b="1" dirty="0" smtClean="0"/>
              <a:t>Moral de los pobres y de los ricos- regulación del adulterio, del matrimonio, de la herencia, de la separación, del divorcio, formas de familia (homosexual) </a:t>
            </a:r>
          </a:p>
          <a:p>
            <a:r>
              <a:rPr lang="es-ES_tradnl" sz="3200" b="1" dirty="0" smtClean="0"/>
              <a:t>Regulación de los tiempos de la familia: educación, trabajo, descanso, recreación</a:t>
            </a:r>
          </a:p>
          <a:p>
            <a:r>
              <a:rPr lang="es-ES_tradnl" sz="3200" b="1" dirty="0" smtClean="0"/>
              <a:t>Regulación de las asignaciones de renta: tiempo de trabajo, falta de renda, falta de vínculos, por violencia</a:t>
            </a:r>
          </a:p>
          <a:p>
            <a:r>
              <a:rPr lang="es-ES_tradnl" sz="3200" b="1" dirty="0" smtClean="0"/>
              <a:t>Poder de incluir  en derechos :</a:t>
            </a:r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poder del Estado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_tradnl" sz="4000" dirty="0" smtClean="0"/>
              <a:t> El derecho a la asistencia: poder de sobrevivencia en las condiciones de vulnerabilidad: ruptura de la vinculación entre esfuerzo y dependencia clientelista. Aunque con condicionalidades.</a:t>
            </a:r>
            <a:endParaRPr lang="pt-BR" sz="4000" dirty="0" smtClean="0"/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derecho a la asistencia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4400" dirty="0" smtClean="0"/>
              <a:t>La atención a las necesidades humanas fundamentales en la política socialdemócrata</a:t>
            </a:r>
          </a:p>
          <a:p>
            <a:pPr algn="just"/>
            <a:r>
              <a:rPr lang="es-ES" sz="4400" dirty="0" smtClean="0"/>
              <a:t> La atención las incapacidades en el neoliberalismo: </a:t>
            </a:r>
            <a:r>
              <a:rPr lang="es-ES" sz="4400" dirty="0" err="1" smtClean="0"/>
              <a:t>workfare</a:t>
            </a:r>
            <a:endParaRPr lang="es-ES" sz="4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 las necesidades a las </a:t>
            </a:r>
            <a:r>
              <a:rPr lang="es-ES" sz="4400" dirty="0" smtClean="0"/>
              <a:t>incapacidades</a:t>
            </a:r>
            <a:r>
              <a:rPr lang="es-ES" sz="2700" dirty="0" smtClean="0"/>
              <a:t> </a:t>
            </a:r>
            <a:br>
              <a:rPr lang="es-ES" sz="2700" dirty="0" smtClean="0"/>
            </a:br>
            <a:r>
              <a:rPr lang="es-ES" sz="2700" dirty="0" smtClean="0"/>
              <a:t>del Estado de Bienestar al Neoliberalismo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_tradnl" dirty="0" smtClean="0"/>
              <a:t> </a:t>
            </a:r>
            <a:r>
              <a:rPr lang="es-ES_tradnl" sz="4300" dirty="0" smtClean="0"/>
              <a:t>Mínimos biológicos </a:t>
            </a:r>
            <a:r>
              <a:rPr lang="es-ES_tradnl" sz="4300" dirty="0"/>
              <a:t>y protección contra </a:t>
            </a:r>
            <a:r>
              <a:rPr lang="es-ES_tradnl" sz="4300" dirty="0" smtClean="0"/>
              <a:t>fluctuaciones </a:t>
            </a:r>
            <a:r>
              <a:rPr lang="es-ES_tradnl" sz="4300" dirty="0"/>
              <a:t>del </a:t>
            </a:r>
            <a:r>
              <a:rPr lang="es-ES_tradnl" sz="4300" dirty="0" smtClean="0"/>
              <a:t>mercado-</a:t>
            </a:r>
          </a:p>
          <a:p>
            <a:pPr algn="just"/>
            <a:r>
              <a:rPr lang="es-ES_tradnl" sz="4300" dirty="0" smtClean="0"/>
              <a:t>Estimulación al </a:t>
            </a:r>
            <a:r>
              <a:rPr lang="es-ES_tradnl" sz="4300" dirty="0"/>
              <a:t>consumo- tendencia general a reducir </a:t>
            </a:r>
            <a:r>
              <a:rPr lang="es-ES_tradnl" sz="4300" dirty="0" smtClean="0"/>
              <a:t>salarios </a:t>
            </a:r>
            <a:r>
              <a:rPr lang="es-ES_tradnl" sz="4300" dirty="0"/>
              <a:t>y </a:t>
            </a:r>
            <a:r>
              <a:rPr lang="es-ES_tradnl" sz="4300" dirty="0" smtClean="0"/>
              <a:t>al aumento </a:t>
            </a:r>
            <a:r>
              <a:rPr lang="es-ES_tradnl" sz="4300" dirty="0"/>
              <a:t>de la </a:t>
            </a:r>
            <a:r>
              <a:rPr lang="es-ES_tradnl" sz="4300" dirty="0" smtClean="0"/>
              <a:t>ganancia </a:t>
            </a:r>
            <a:r>
              <a:rPr lang="es-ES_tradnl" sz="4300" dirty="0"/>
              <a:t>y </a:t>
            </a:r>
            <a:r>
              <a:rPr lang="es-ES_tradnl" sz="4300" dirty="0" smtClean="0"/>
              <a:t>reducción de </a:t>
            </a:r>
            <a:r>
              <a:rPr lang="es-ES_tradnl" sz="4300" dirty="0"/>
              <a:t>beneficios.</a:t>
            </a:r>
            <a:endParaRPr lang="pt-BR" sz="43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El neoliberalismo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b="1" dirty="0" smtClean="0"/>
              <a:t>Conflictos con</a:t>
            </a:r>
          </a:p>
          <a:p>
            <a:r>
              <a:rPr lang="es-ES" sz="3200" b="1" dirty="0" smtClean="0"/>
              <a:t>Exigencias del mercado</a:t>
            </a:r>
          </a:p>
          <a:p>
            <a:r>
              <a:rPr lang="es-ES" sz="3200" b="1" dirty="0" smtClean="0"/>
              <a:t>Reducción de la familia a lo nuclear</a:t>
            </a:r>
          </a:p>
          <a:p>
            <a:r>
              <a:rPr lang="es-ES" sz="3200" b="1" dirty="0" smtClean="0"/>
              <a:t>Aumento de la violencia social</a:t>
            </a:r>
          </a:p>
          <a:p>
            <a:r>
              <a:rPr lang="es-ES" sz="3200" b="1" dirty="0" err="1" smtClean="0"/>
              <a:t>Cesantia</a:t>
            </a:r>
            <a:endParaRPr lang="es-ES" sz="3200" b="1" dirty="0" smtClean="0"/>
          </a:p>
          <a:p>
            <a:r>
              <a:rPr lang="es-ES" sz="3200" b="1" dirty="0" smtClean="0"/>
              <a:t>Reducción de los recursos del Estado</a:t>
            </a:r>
          </a:p>
          <a:p>
            <a:r>
              <a:rPr lang="es-ES" sz="3200" b="1" dirty="0" smtClean="0"/>
              <a:t>Responsabilización de la familia</a:t>
            </a:r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Conflictos y paradojos del poder profesional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14348" y="1500174"/>
            <a:ext cx="8072493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FALEIROS, V.P. DF 03 06 15</a:t>
            </a: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Incompletud</a:t>
            </a:r>
            <a:r>
              <a:rPr lang="pt-BR" dirty="0" smtClean="0"/>
              <a:t> y sobrecarga de </a:t>
            </a:r>
            <a:r>
              <a:rPr lang="pt-BR" dirty="0" err="1" smtClean="0"/>
              <a:t>la</a:t>
            </a:r>
            <a:r>
              <a:rPr lang="pt-BR" dirty="0" smtClean="0"/>
              <a:t> </a:t>
            </a:r>
            <a:r>
              <a:rPr lang="pt-BR" dirty="0" err="1" smtClean="0"/>
              <a:t>familia</a:t>
            </a:r>
            <a:r>
              <a:rPr lang="pt-BR" dirty="0" smtClean="0"/>
              <a:t> y de </a:t>
            </a:r>
            <a:r>
              <a:rPr lang="pt-BR" dirty="0" err="1" smtClean="0"/>
              <a:t>la</a:t>
            </a:r>
            <a:r>
              <a:rPr lang="pt-BR" dirty="0" smtClean="0"/>
              <a:t> </a:t>
            </a:r>
            <a:r>
              <a:rPr lang="pt-BR" dirty="0" err="1" smtClean="0"/>
              <a:t>mujer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_tradnl" sz="2800" b="1" dirty="0" smtClean="0"/>
              <a:t>Focalización (</a:t>
            </a:r>
            <a:r>
              <a:rPr lang="es-ES_tradnl" sz="2800" b="1" dirty="0" err="1" smtClean="0"/>
              <a:t>Familiarismo</a:t>
            </a:r>
            <a:r>
              <a:rPr lang="es-ES_tradnl" sz="2800" b="1" dirty="0" smtClean="0"/>
              <a:t>)</a:t>
            </a:r>
          </a:p>
          <a:p>
            <a:pPr algn="just"/>
            <a:r>
              <a:rPr lang="es-ES_tradnl" sz="2800" b="1" dirty="0" smtClean="0"/>
              <a:t>Tener La </a:t>
            </a:r>
            <a:r>
              <a:rPr lang="es-ES_tradnl" sz="2800" b="1" dirty="0"/>
              <a:t>trama de la familia como foco de solución interna de patología e </a:t>
            </a:r>
            <a:r>
              <a:rPr lang="es-ES_tradnl" sz="2800" b="1" dirty="0" smtClean="0"/>
              <a:t>disfuncionalidad</a:t>
            </a:r>
          </a:p>
          <a:p>
            <a:pPr algn="just"/>
            <a:r>
              <a:rPr lang="es-ES_tradnl" sz="2800" b="1" dirty="0" smtClean="0"/>
              <a:t>Crítica al </a:t>
            </a:r>
            <a:r>
              <a:rPr lang="es-ES_tradnl" sz="2800" b="1" dirty="0" err="1" smtClean="0"/>
              <a:t>focalismo</a:t>
            </a:r>
            <a:r>
              <a:rPr lang="es-ES_tradnl" sz="2800" b="1" dirty="0" smtClean="0"/>
              <a:t> al considerar  </a:t>
            </a:r>
            <a:r>
              <a:rPr lang="es-ES_tradnl" sz="2800" b="1" dirty="0"/>
              <a:t>las </a:t>
            </a:r>
            <a:r>
              <a:rPr lang="es-ES_tradnl" sz="2800" b="1" dirty="0" smtClean="0"/>
              <a:t>condiciones y las relaciones de poder =PODER COMPARTIDO, incluso con nuevas leyes como alienación parental, guardia compartida</a:t>
            </a:r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focalización  y la universalización</a:t>
            </a:r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sz="3600" dirty="0" smtClean="0"/>
              <a:t>La universalización de los derechos: sobretodo derecho a la educación y a la salud</a:t>
            </a:r>
          </a:p>
          <a:p>
            <a:pPr algn="just"/>
            <a:r>
              <a:rPr lang="es-ES_tradnl" sz="3600" dirty="0" smtClean="0"/>
              <a:t> La educación formal como eje.</a:t>
            </a:r>
          </a:p>
          <a:p>
            <a:pPr algn="just"/>
            <a:r>
              <a:rPr lang="es-ES_tradnl" sz="3600" dirty="0" smtClean="0"/>
              <a:t>El acceso a la salud </a:t>
            </a:r>
          </a:p>
          <a:p>
            <a:pPr algn="just"/>
            <a:endParaRPr lang="es-ES_tradnl" sz="3600" dirty="0"/>
          </a:p>
          <a:p>
            <a:pPr algn="just"/>
            <a:r>
              <a:rPr lang="es-ES_tradnl" sz="3600" dirty="0" smtClean="0"/>
              <a:t>Criticar el poder de la derivación</a:t>
            </a:r>
            <a:endParaRPr lang="pt-BR" sz="3600" dirty="0" smtClean="0"/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universalización</a:t>
            </a:r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835824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Individuación y escolarización</a:t>
            </a:r>
            <a:endParaRPr lang="es-E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Elaborar relaciones de poder distintas de las tradicionales:</a:t>
            </a:r>
          </a:p>
          <a:p>
            <a:r>
              <a:rPr lang="es-ES" dirty="0" smtClean="0"/>
              <a:t>Familia de parientes (abuelos, </a:t>
            </a:r>
            <a:r>
              <a:rPr lang="es-ES" dirty="0" err="1" smtClean="0"/>
              <a:t>tios</a:t>
            </a:r>
            <a:r>
              <a:rPr lang="es-ES" dirty="0" smtClean="0"/>
              <a:t>)</a:t>
            </a:r>
          </a:p>
          <a:p>
            <a:r>
              <a:rPr lang="es-ES" dirty="0" smtClean="0"/>
              <a:t>Familia de </a:t>
            </a:r>
            <a:r>
              <a:rPr lang="es-ES" dirty="0" err="1" smtClean="0"/>
              <a:t>republicas</a:t>
            </a:r>
            <a:r>
              <a:rPr lang="es-ES" dirty="0" smtClean="0"/>
              <a:t> ( cooperativas)</a:t>
            </a:r>
          </a:p>
          <a:p>
            <a:r>
              <a:rPr lang="es-ES" dirty="0" smtClean="0"/>
              <a:t>Acceso al alquiler social</a:t>
            </a:r>
          </a:p>
          <a:p>
            <a:r>
              <a:rPr lang="es-ES" dirty="0" smtClean="0"/>
              <a:t>Casas de apoyo</a:t>
            </a:r>
          </a:p>
          <a:p>
            <a:r>
              <a:rPr lang="es-ES" dirty="0" smtClean="0"/>
              <a:t>Transporte asegurado a los servicios</a:t>
            </a:r>
          </a:p>
          <a:p>
            <a:r>
              <a:rPr lang="es-ES" dirty="0" smtClean="0"/>
              <a:t>Formación de grupos (mujeres, adolescentes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Nuevas formas de convivio</a:t>
            </a:r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3200" b="1" dirty="0" smtClean="0"/>
              <a:t>El poder del neoliberalismo busca revertir las conquistas de transferencia de renta  y aumento de salario de los trabajadores con los cortes, la tercerización</a:t>
            </a:r>
          </a:p>
          <a:p>
            <a:pPr algn="just"/>
            <a:r>
              <a:rPr lang="es-ES" sz="3200" b="1" dirty="0" smtClean="0"/>
              <a:t>El neoliberalismo hace la guerra ideológica contra el poder de organización (individualismo), la “pereza”  de los pobres, los costos de las transferencias de renta</a:t>
            </a:r>
            <a:endParaRPr lang="es-ES" sz="3200" b="1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Estado y neoliberalismo y movimientos sociales</a:t>
            </a:r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FF0000"/>
                </a:solidFill>
              </a:rPr>
              <a:t>Poder de encontrar poder</a:t>
            </a:r>
            <a:r>
              <a:rPr lang="es-ES" sz="2800" b="1" dirty="0" smtClean="0"/>
              <a:t>  en la historia de la familia, en las organizaciones en el territorio con la articulación de fuerzas y servicios en red-</a:t>
            </a:r>
            <a:r>
              <a:rPr lang="es-ES" sz="2800" b="1" dirty="0" smtClean="0">
                <a:solidFill>
                  <a:srgbClr val="FF0000"/>
                </a:solidFill>
              </a:rPr>
              <a:t> Crítica</a:t>
            </a:r>
          </a:p>
          <a:p>
            <a:r>
              <a:rPr lang="es-ES" sz="2800" b="1" dirty="0" smtClean="0"/>
              <a:t>Dilema de asegurar derechos y hacer la inserción en el mercado que quiere reducir derechos</a:t>
            </a:r>
          </a:p>
          <a:p>
            <a:r>
              <a:rPr lang="es-ES" sz="2800" b="1" dirty="0" smtClean="0"/>
              <a:t>Avanzar en la ciudadanía en la crisis de poder de las fuerzas progresistas</a:t>
            </a:r>
          </a:p>
          <a:p>
            <a:endParaRPr lang="es-E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Desafios</a:t>
            </a: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43273" y="1481138"/>
            <a:ext cx="565745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FALEIROS, V.P Montevideo 07/08/2015</a:t>
            </a:r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Desafío de mediación de unión y de conflictos</a:t>
            </a:r>
            <a:endParaRPr lang="es-E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_tradnl" sz="4000" b="1" dirty="0" smtClean="0"/>
              <a:t>Sobrevivir como fuerza de trabajo- inseguridad, explotación</a:t>
            </a:r>
          </a:p>
          <a:p>
            <a:pPr algn="just"/>
            <a:r>
              <a:rPr lang="es-ES_tradnl" sz="4000" b="1" dirty="0" smtClean="0"/>
              <a:t>Competitividad para inserción y exclusión social</a:t>
            </a:r>
          </a:p>
          <a:p>
            <a:pPr algn="just"/>
            <a:r>
              <a:rPr lang="es-ES_tradnl" sz="4000" b="1" dirty="0" smtClean="0"/>
              <a:t>Vivir como persona </a:t>
            </a:r>
            <a:r>
              <a:rPr lang="es-ES_tradnl" sz="4000" b="1" dirty="0"/>
              <a:t>y</a:t>
            </a:r>
            <a:r>
              <a:rPr lang="es-ES_tradnl" sz="4000" b="1" dirty="0" smtClean="0"/>
              <a:t> sujeto de relaciones de convivencia</a:t>
            </a:r>
          </a:p>
          <a:p>
            <a:pPr algn="just"/>
            <a:r>
              <a:rPr lang="es-ES_tradnl" sz="4000" b="1" dirty="0" smtClean="0"/>
              <a:t>Tener derechos como ciudadano y sobrevivir con  mínimos biológicos</a:t>
            </a:r>
          </a:p>
          <a:p>
            <a:pPr algn="just"/>
            <a:r>
              <a:rPr lang="es-ES_tradnl" sz="4000" b="1" dirty="0" smtClean="0"/>
              <a:t>Actuar en condiciones de trabajo precarias para demandas cada </a:t>
            </a:r>
            <a:r>
              <a:rPr lang="es-ES_tradnl" sz="4000" b="1" dirty="0" err="1" smtClean="0"/>
              <a:t>dia</a:t>
            </a:r>
            <a:r>
              <a:rPr lang="es-ES_tradnl" sz="4000" b="1" dirty="0" smtClean="0"/>
              <a:t> mas grandes</a:t>
            </a:r>
            <a:endParaRPr lang="es-ES_tradnl" sz="4000" b="1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FALEIROS, V.P. DF 03 06 15</a:t>
            </a: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Desafíos  del T.S. en el capitalismo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Espaço Reservado para Conteúdo 4" descr="http://www.ricci-art.net/img005/3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472" y="500042"/>
            <a:ext cx="7929586" cy="3286148"/>
          </a:xfrm>
        </p:spPr>
      </p:pic>
      <p:sp>
        <p:nvSpPr>
          <p:cNvPr id="39939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/>
              <a:t>FALEIROS, V.P. 07/08/ 15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188" y="620713"/>
            <a:ext cx="8229600" cy="18002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err="1" smtClean="0"/>
              <a:t>Gracias</a:t>
            </a:r>
            <a:r>
              <a:rPr lang="pt-BR" b="1" dirty="0" smtClean="0"/>
              <a:t>!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2700" b="1" dirty="0">
                <a:solidFill>
                  <a:srgbClr val="0070C0"/>
                </a:solidFill>
              </a:rPr>
              <a:t>v</a:t>
            </a:r>
            <a:r>
              <a:rPr lang="pt-BR" sz="2700" b="1" dirty="0" smtClean="0">
                <a:solidFill>
                  <a:srgbClr val="0070C0"/>
                </a:solidFill>
              </a:rPr>
              <a:t>icentefaleiros@terra.com.br</a:t>
            </a:r>
            <a:endParaRPr lang="pt-BR" sz="2700" b="1" dirty="0"/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1116013" y="5975350"/>
            <a:ext cx="32845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pt-BR" sz="1100">
                <a:latin typeface="Calibri" pitchFamily="34" charset="0"/>
                <a:ea typeface="Calibri" pitchFamily="34" charset="0"/>
                <a:cs typeface="Times New Roman" pitchFamily="18" charset="0"/>
                <a:hlinkClick r:id="rId3"/>
              </a:rPr>
              <a:t> http://www.ricci-arte.biz/pt/Joan-Miro-19.htm</a:t>
            </a:r>
            <a:r>
              <a:rPr lang="pt-B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  Miró </a:t>
            </a:r>
            <a:endParaRPr lang="pt-BR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</TotalTime>
  <Words>846</Words>
  <Application>Microsoft Office PowerPoint</Application>
  <PresentationFormat>Apresentação na tela (4:3)</PresentationFormat>
  <Paragraphs>110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Concurso</vt:lpstr>
      <vt:lpstr>Poder, política y familia</vt:lpstr>
      <vt:lpstr>Cuestión</vt:lpstr>
      <vt:lpstr>ASISTENCIA Y PODER</vt:lpstr>
      <vt:lpstr>Poder</vt:lpstr>
      <vt:lpstr>Configuración histórica:  pobres y tutela</vt:lpstr>
      <vt:lpstr>Leyes generales de la asistencia</vt:lpstr>
      <vt:lpstr>Poder familiar</vt:lpstr>
      <vt:lpstr>Representación social de la família patriarcal  religiosa </vt:lpstr>
      <vt:lpstr>El poder del Estado</vt:lpstr>
      <vt:lpstr>El derecho a la asistencia</vt:lpstr>
      <vt:lpstr>De las necesidades a las incapacidades  del Estado de Bienestar al Neoliberalismo</vt:lpstr>
      <vt:lpstr> El neoliberalismo</vt:lpstr>
      <vt:lpstr>Conflictos y paradojos del poder profesional</vt:lpstr>
      <vt:lpstr>Incompletud y sobrecarga de la familia y de la mujer</vt:lpstr>
      <vt:lpstr>La focalización  y la universalización</vt:lpstr>
      <vt:lpstr>La universalización</vt:lpstr>
      <vt:lpstr>Individuación y escolarización</vt:lpstr>
      <vt:lpstr>Nuevas formas de convivio</vt:lpstr>
      <vt:lpstr>Estado y neoliberalismo y movimientos sociales</vt:lpstr>
      <vt:lpstr>Desafios</vt:lpstr>
      <vt:lpstr>Desafío de mediación de unión y de conflictos</vt:lpstr>
      <vt:lpstr>Desafíos  del T.S. en el capitalismo </vt:lpstr>
      <vt:lpstr>            Gracias! vicentefaleiros@terra.com.br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Poder política y familia</dc:title>
  <dc:creator>repre soc</dc:creator>
  <cp:lastModifiedBy>repre soc</cp:lastModifiedBy>
  <cp:revision>21</cp:revision>
  <dcterms:created xsi:type="dcterms:W3CDTF">2015-08-07T19:47:41Z</dcterms:created>
  <dcterms:modified xsi:type="dcterms:W3CDTF">2015-08-07T21:25:03Z</dcterms:modified>
</cp:coreProperties>
</file>