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1"/>
  </p:sldMasterIdLst>
  <p:notesMasterIdLst>
    <p:notesMasterId r:id="rId34"/>
  </p:notesMasterIdLst>
  <p:sldIdLst>
    <p:sldId id="256" r:id="rId2"/>
    <p:sldId id="315" r:id="rId3"/>
    <p:sldId id="316" r:id="rId4"/>
    <p:sldId id="361" r:id="rId5"/>
    <p:sldId id="360" r:id="rId6"/>
    <p:sldId id="317" r:id="rId7"/>
    <p:sldId id="318" r:id="rId8"/>
    <p:sldId id="375" r:id="rId9"/>
    <p:sldId id="416" r:id="rId10"/>
    <p:sldId id="417" r:id="rId11"/>
    <p:sldId id="472" r:id="rId12"/>
    <p:sldId id="473" r:id="rId13"/>
    <p:sldId id="474" r:id="rId14"/>
    <p:sldId id="475" r:id="rId15"/>
    <p:sldId id="477" r:id="rId16"/>
    <p:sldId id="478" r:id="rId17"/>
    <p:sldId id="418" r:id="rId18"/>
    <p:sldId id="419" r:id="rId19"/>
    <p:sldId id="420" r:id="rId20"/>
    <p:sldId id="422" r:id="rId21"/>
    <p:sldId id="423" r:id="rId22"/>
    <p:sldId id="392" r:id="rId23"/>
    <p:sldId id="393" r:id="rId24"/>
    <p:sldId id="402" r:id="rId25"/>
    <p:sldId id="403" r:id="rId26"/>
    <p:sldId id="459" r:id="rId27"/>
    <p:sldId id="460" r:id="rId28"/>
    <p:sldId id="462" r:id="rId29"/>
    <p:sldId id="463" r:id="rId30"/>
    <p:sldId id="464" r:id="rId31"/>
    <p:sldId id="465" r:id="rId32"/>
    <p:sldId id="466" r:id="rId3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085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27E16A-12EF-4B18-899E-557972960710}" type="datetimeFigureOut">
              <a:rPr lang="es-ES" smtClean="0"/>
              <a:pPr/>
              <a:t>07/08/2015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A21EDB-6634-4461-8205-2DCF71FD772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699755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6EE584-743E-45FE-B0EE-ACD91E1B2C6A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UY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B8919B-63AF-40BF-B945-053222E6665E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UY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F6DD8-CD76-44A1-950B-9B2EE2FBAB2C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UY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E22596-6765-4624-8E7F-8A8C47623D05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UY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B8FF7AC-EE7F-4077-BF8B-985FE5DF8DB3}" type="slidenum">
              <a:rPr lang="es-ES" smtClean="0"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s-ES" smtClean="0">
              <a:latin typeface="Times New Roman" pitchFamily="18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UY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46A3172-298F-474B-AFE4-F92333066BD4}" type="slidenum">
              <a:rPr lang="es-ES" smtClean="0"/>
              <a:pPr eaLnBrk="1" hangingPunct="1"/>
              <a:t>18</a:t>
            </a:fld>
            <a:endParaRPr lang="es-ES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s-UY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C69462F-5BCD-46CB-9E92-10C785B8EDD5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B5A813E-D026-46D7-BA1D-F21EECDEEC7C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Rectángulo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7EDD1C1-D431-4E67-BED6-CF2B3928C73E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endParaRPr lang="es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832EC09F-0A45-45FD-B158-1F06ED762553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endParaRPr lang="es-ES"/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9049FBB3-9253-4DB2-9C50-1CBCC4DB80D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es-ES"/>
          </a:p>
        </p:txBody>
      </p:sp>
      <p:sp>
        <p:nvSpPr>
          <p:cNvPr id="16" name="15 Marcador de texto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5" name="14 Marcador de texto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5BA1547-3DF8-464D-A3E0-4181D053AE98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442B635-F1D3-45C5-BA77-5CFD3D6DAB99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E3642A1-4D06-4472-BDDD-12342773117B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Rectángulo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>
              <a:defRPr/>
            </a:pPr>
            <a:endParaRPr lang="es-ES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DF9A4E21-8814-4DF1-961F-238A3F037C87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pPr>
              <a:defRPr/>
            </a:pP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11BFE4-5758-4DCE-83CA-40DDC63EDDD4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6 Rectángulo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pPr>
              <a:defRPr/>
            </a:pPr>
            <a:fld id="{A97285F4-3DB8-439C-8FB5-456AD04E8839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C162C-96A4-4D63-A88C-3D0A9629ABD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3587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/>
          </a:p>
        </p:txBody>
      </p:sp>
      <p:sp>
        <p:nvSpPr>
          <p:cNvPr id="7" name="6 Rectángulo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B87F92-0FBB-4665-A99C-B3F0F2A08F2C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827584" y="4038600"/>
            <a:ext cx="8011616" cy="1828800"/>
          </a:xfrm>
        </p:spPr>
        <p:txBody>
          <a:bodyPr>
            <a:normAutofit fontScale="90000"/>
          </a:bodyPr>
          <a:lstStyle/>
          <a:p>
            <a:r>
              <a:rPr lang="es-UY" b="1" dirty="0" smtClean="0"/>
              <a:t>Familias, Cuidados y Derechos. La agenda pública en construcción.</a:t>
            </a:r>
            <a:r>
              <a:rPr lang="es-UY" dirty="0" smtClean="0"/>
              <a:t/>
            </a:r>
            <a:br>
              <a:rPr lang="es-UY" dirty="0" smtClean="0"/>
            </a:br>
            <a:endParaRPr lang="es-ES" dirty="0"/>
          </a:p>
        </p:txBody>
      </p:sp>
      <p:sp>
        <p:nvSpPr>
          <p:cNvPr id="2" name="1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UY" dirty="0" smtClean="0"/>
              <a:t>Dra. Karina </a:t>
            </a:r>
            <a:r>
              <a:rPr lang="es-UY" dirty="0" err="1" smtClean="0"/>
              <a:t>Batthyány</a:t>
            </a:r>
            <a:r>
              <a:rPr lang="es-UY" dirty="0" smtClean="0"/>
              <a:t>  - FCS, UDELAR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704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/>
              <a:t>La noción de “cuidado”</a:t>
            </a:r>
          </a:p>
        </p:txBody>
      </p:sp>
      <p:sp>
        <p:nvSpPr>
          <p:cNvPr id="58777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>
                <a:cs typeface="Arial" charset="0"/>
              </a:rPr>
              <a:t>La noción de cuidados se  ha vuelto una noción clave para el análisis y  la investigación con perspectiva de género sobre las políticas de  protección social</a:t>
            </a:r>
            <a:r>
              <a:rPr lang="es-ES"/>
              <a:t> </a:t>
            </a:r>
          </a:p>
          <a:p>
            <a:pPr algn="just" eaLnBrk="1" hangingPunct="1">
              <a:defRPr/>
            </a:pPr>
            <a:r>
              <a:rPr lang="es-ES">
                <a:cs typeface="Arial" charset="0"/>
              </a:rPr>
              <a:t>En términos generales podemos concebir al cuidado como una actividad femenina generalmente no remunerada, sin  reconocimiento ni valoración social.</a:t>
            </a:r>
            <a:endParaRPr lang="es-ES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033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s-UY"/>
          </a:p>
        </p:txBody>
      </p:sp>
      <p:sp>
        <p:nvSpPr>
          <p:cNvPr id="58982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s-ES" sz="3200" dirty="0">
                <a:cs typeface="Arial" charset="0"/>
              </a:rPr>
              <a:t>El cuidado designa a la acción de ayudar a un niño o a una persona dependiente en el desarrollo y el bienestar de su vida cotidiana.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s-ES" sz="3200" dirty="0">
              <a:cs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s-ES" sz="3200" dirty="0">
                <a:cs typeface="Arial" charset="0"/>
              </a:rPr>
              <a:t>Engloba hacerse cargo del cuidado material que implica un “trabajo”, del cuidado económico que implica un “costo”, y del cuidado psicológico que implica un “vínculo afectivo, emotivo, sentimental”. </a:t>
            </a:r>
          </a:p>
          <a:p>
            <a:pPr eaLnBrk="1" hangingPunct="1">
              <a:lnSpc>
                <a:spcPct val="90000"/>
              </a:lnSpc>
              <a:defRPr/>
            </a:pPr>
            <a:endParaRPr lang="es-ES" sz="3200" dirty="0">
              <a:cs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xmlns="" val="301471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28800"/>
            <a:ext cx="8229600" cy="494503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sz="2400" dirty="0" smtClean="0"/>
              <a:t>Cuidar implica: </a:t>
            </a:r>
          </a:p>
          <a:p>
            <a:pPr lvl="1" eaLnBrk="1" hangingPunct="1">
              <a:lnSpc>
                <a:spcPct val="80000"/>
              </a:lnSpc>
            </a:pPr>
            <a:r>
              <a:rPr lang="es-ES" sz="2400" dirty="0" smtClean="0"/>
              <a:t>cuidado material que implica un “trabajo”</a:t>
            </a:r>
          </a:p>
          <a:p>
            <a:pPr lvl="1" eaLnBrk="1" hangingPunct="1">
              <a:lnSpc>
                <a:spcPct val="80000"/>
              </a:lnSpc>
            </a:pPr>
            <a:r>
              <a:rPr lang="es-ES" sz="2400" dirty="0" smtClean="0"/>
              <a:t>cuidado económico que implica un “costo económico”</a:t>
            </a:r>
          </a:p>
          <a:p>
            <a:pPr lvl="1" eaLnBrk="1" hangingPunct="1">
              <a:lnSpc>
                <a:spcPct val="80000"/>
              </a:lnSpc>
            </a:pPr>
            <a:r>
              <a:rPr lang="es-ES" sz="2400" dirty="0" smtClean="0"/>
              <a:t>cuidado psicológico que implica un “vínculo afectivo, emotivo, </a:t>
            </a:r>
            <a:r>
              <a:rPr lang="es-ES" sz="2400" dirty="0" err="1" smtClean="0"/>
              <a:t>etc</a:t>
            </a:r>
            <a:r>
              <a:rPr lang="es-ES" sz="2400" dirty="0" smtClean="0"/>
              <a:t>”.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2400" dirty="0" smtClean="0"/>
          </a:p>
          <a:p>
            <a:pPr eaLnBrk="1" hangingPunct="1">
              <a:lnSpc>
                <a:spcPct val="80000"/>
              </a:lnSpc>
            </a:pPr>
            <a:r>
              <a:rPr lang="es-ES" sz="2400" dirty="0" smtClean="0"/>
              <a:t>Puede ser realizado de manera honoraria/benéfica por parientes en el marco de  la familia, o puede ser realizado de manera remunerada en el marco o no de la familia.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2400" dirty="0" smtClean="0"/>
          </a:p>
          <a:p>
            <a:pPr eaLnBrk="1" hangingPunct="1">
              <a:lnSpc>
                <a:spcPct val="80000"/>
              </a:lnSpc>
            </a:pPr>
            <a:r>
              <a:rPr lang="es-ES" sz="2400" dirty="0" smtClean="0"/>
              <a:t>La naturaleza de la actividad variará según se realice o no dentro de la familia y también de acuerdo a sí se trata o no de una tarea remunerada.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07304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sz="3200" dirty="0">
                <a:cs typeface="Arial" charset="0"/>
              </a:rPr>
              <a:t>Puede ser realizado de manera honoraria o benéfica por parientes en el marco de  la familia, o puede ser realizado de manera remunerada en el marco o no de la familia. La naturaleza de la actividad variará según se realice o no dentro de la familia y también de acuerdo a sí se trata o no de una tarea remunerada. (</a:t>
            </a:r>
            <a:r>
              <a:rPr lang="es-ES" sz="3200" dirty="0" err="1">
                <a:cs typeface="Arial" charset="0"/>
              </a:rPr>
              <a:t>Letablier</a:t>
            </a:r>
            <a:r>
              <a:rPr lang="es-ES" sz="3200" dirty="0">
                <a:cs typeface="Arial" charset="0"/>
              </a:rPr>
              <a:t>, 2001).</a:t>
            </a:r>
            <a:r>
              <a:rPr lang="es-ES" sz="32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7977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s-UY"/>
          </a:p>
        </p:txBody>
      </p:sp>
      <p:sp>
        <p:nvSpPr>
          <p:cNvPr id="59187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es-ES" sz="3200" dirty="0">
                <a:cs typeface="Arial" charset="0"/>
              </a:rPr>
              <a:t>La especificidad del trabajo de cuidado es la de estar basado en lo relacional, ya sea en el marco de la familia o por fuera de ella. </a:t>
            </a:r>
            <a:endParaRPr lang="es-ES" sz="3200" dirty="0" smtClean="0">
              <a:cs typeface="Arial" charset="0"/>
            </a:endParaRPr>
          </a:p>
          <a:p>
            <a:pPr marL="0" indent="0" algn="just" eaLnBrk="1" hangingPunct="1">
              <a:lnSpc>
                <a:spcPct val="90000"/>
              </a:lnSpc>
              <a:buNone/>
              <a:defRPr/>
            </a:pPr>
            <a:endParaRPr lang="es-ES" sz="3200" dirty="0">
              <a:cs typeface="Arial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es-ES" sz="3200" dirty="0">
                <a:cs typeface="Arial" charset="0"/>
              </a:rPr>
              <a:t>En el marco de la familia, su carácter a la vez obligatorio y desinteresado le otorga una dimensión moral y emocional. </a:t>
            </a:r>
          </a:p>
          <a:p>
            <a:pPr eaLnBrk="1" hangingPunct="1">
              <a:lnSpc>
                <a:spcPct val="90000"/>
              </a:lnSpc>
              <a:defRPr/>
            </a:pP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xmlns="" val="299212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s-UY"/>
          </a:p>
        </p:txBody>
      </p:sp>
      <p:sp>
        <p:nvSpPr>
          <p:cNvPr id="5939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es-ES" sz="2800" dirty="0">
                <a:cs typeface="Arial" charset="0"/>
              </a:rPr>
              <a:t>Fuera de la familia, el trabajo de cuidado está marcado por la relación de servicio, de cuidado y preocupación por los otros. </a:t>
            </a:r>
            <a:endParaRPr lang="es-ES" sz="2800" dirty="0" smtClean="0">
              <a:cs typeface="Arial" charset="0"/>
            </a:endParaRPr>
          </a:p>
          <a:p>
            <a:pPr marL="0" indent="0" algn="just" eaLnBrk="1" hangingPunct="1">
              <a:lnSpc>
                <a:spcPct val="90000"/>
              </a:lnSpc>
              <a:buNone/>
              <a:defRPr/>
            </a:pPr>
            <a:endParaRPr lang="es-ES" sz="2800" dirty="0" smtClean="0">
              <a:cs typeface="Arial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es-ES" sz="2800" dirty="0" smtClean="0">
                <a:cs typeface="Arial" charset="0"/>
              </a:rPr>
              <a:t>El </a:t>
            </a:r>
            <a:r>
              <a:rPr lang="es-ES" sz="2800" dirty="0">
                <a:cs typeface="Arial" charset="0"/>
              </a:rPr>
              <a:t>trabajo se realiza cara a cara entre dos personas y genera lazos de proximidad. </a:t>
            </a:r>
            <a:endParaRPr lang="es-ES" sz="2800" dirty="0" smtClean="0">
              <a:cs typeface="Arial" charset="0"/>
            </a:endParaRPr>
          </a:p>
          <a:p>
            <a:pPr marL="0" indent="0" algn="just" eaLnBrk="1" hangingPunct="1">
              <a:lnSpc>
                <a:spcPct val="90000"/>
              </a:lnSpc>
              <a:buNone/>
              <a:defRPr/>
            </a:pPr>
            <a:endParaRPr lang="es-ES" sz="2800" dirty="0">
              <a:cs typeface="Arial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es-ES" sz="2800" dirty="0" smtClean="0">
                <a:cs typeface="Arial" charset="0"/>
              </a:rPr>
              <a:t>Se </a:t>
            </a:r>
            <a:r>
              <a:rPr lang="es-ES" sz="2800" dirty="0">
                <a:cs typeface="Arial" charset="0"/>
              </a:rPr>
              <a:t>trata de una tarea esencialmente realizada por mujeres, ya sea que se mantenga dentro de la familia o que se exteriorice por la forma de prestación de servicios personales</a:t>
            </a:r>
            <a:r>
              <a:rPr lang="es-E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06241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smtClean="0"/>
              <a:t>Crisis del cuidado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>
              <a:spcBef>
                <a:spcPts val="575"/>
              </a:spcBef>
              <a:buClr>
                <a:srgbClr val="D34817"/>
              </a:buClr>
              <a:buSzPct val="85000"/>
              <a:buFont typeface="Wingdings 2" pitchFamily="16" charset="2"/>
              <a:buChar char=""/>
            </a:pPr>
            <a:r>
              <a:rPr lang="es-UY" sz="2800" dirty="0">
                <a:solidFill>
                  <a:srgbClr val="000000"/>
                </a:solidFill>
              </a:rPr>
              <a:t>Momento histórico en que se reorganiza simultáneamente el trabajo salarial-remunerado y el doméstico no-remunerado, mientras se mantiene rígida la división sexual del trabajo en los hogares y la segmentación de género en el mercado laboral. </a:t>
            </a:r>
          </a:p>
          <a:p>
            <a:pPr algn="just">
              <a:spcBef>
                <a:spcPts val="575"/>
              </a:spcBef>
              <a:buClr>
                <a:srgbClr val="D34817"/>
              </a:buClr>
              <a:buSzPct val="85000"/>
              <a:buFont typeface="Wingdings 2" pitchFamily="16" charset="2"/>
              <a:buChar char=""/>
            </a:pPr>
            <a:r>
              <a:rPr lang="es-UY" sz="2800" dirty="0">
                <a:solidFill>
                  <a:srgbClr val="000000"/>
                </a:solidFill>
              </a:rPr>
              <a:t>Estas </a:t>
            </a:r>
            <a:r>
              <a:rPr lang="es-UY" sz="2800" dirty="0" err="1">
                <a:solidFill>
                  <a:srgbClr val="000000"/>
                </a:solidFill>
              </a:rPr>
              <a:t>asincronías</a:t>
            </a:r>
            <a:r>
              <a:rPr lang="es-UY" sz="2800" dirty="0">
                <a:solidFill>
                  <a:srgbClr val="000000"/>
                </a:solidFill>
              </a:rPr>
              <a:t> afectan la continuidad y equilibrio de los tradicionales “arreglos” del cuidado en nuestras sociedades. </a:t>
            </a:r>
            <a:endParaRPr lang="es-UY" sz="2800" dirty="0" smtClean="0">
              <a:solidFill>
                <a:srgbClr val="000000"/>
              </a:solidFill>
            </a:endParaRPr>
          </a:p>
          <a:p>
            <a:pPr algn="just">
              <a:spcBef>
                <a:spcPts val="575"/>
              </a:spcBef>
              <a:buClr>
                <a:srgbClr val="D34817"/>
              </a:buClr>
              <a:buSzPct val="85000"/>
              <a:buFont typeface="Wingdings 2" pitchFamily="16" charset="2"/>
              <a:buChar char=""/>
            </a:pPr>
            <a:r>
              <a:rPr lang="es-UY" sz="2800" dirty="0" smtClean="0">
                <a:solidFill>
                  <a:srgbClr val="000000"/>
                </a:solidFill>
              </a:rPr>
              <a:t>Atentan </a:t>
            </a:r>
            <a:r>
              <a:rPr lang="es-UY" sz="2800" dirty="0">
                <a:solidFill>
                  <a:srgbClr val="000000"/>
                </a:solidFill>
              </a:rPr>
              <a:t>contra las opciones de las mujeres para insertarse en los mercados laborales, y alcanzar mayor autonomía económica y bienestar.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450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Título"/>
          <p:cNvSpPr>
            <a:spLocks noGrp="1"/>
          </p:cNvSpPr>
          <p:nvPr>
            <p:ph type="title"/>
          </p:nvPr>
        </p:nvSpPr>
        <p:spPr>
          <a:xfrm>
            <a:off x="755650" y="476251"/>
            <a:ext cx="7315200" cy="648494"/>
          </a:xfrm>
        </p:spPr>
        <p:txBody>
          <a:bodyPr>
            <a:normAutofit fontScale="90000"/>
          </a:bodyPr>
          <a:lstStyle/>
          <a:p>
            <a:r>
              <a:rPr lang="es-UY" dirty="0" smtClean="0"/>
              <a:t>Cuidados y género</a:t>
            </a:r>
          </a:p>
        </p:txBody>
      </p:sp>
      <p:sp>
        <p:nvSpPr>
          <p:cNvPr id="4099" name="2 Marcador de contenido"/>
          <p:cNvSpPr>
            <a:spLocks noGrp="1"/>
          </p:cNvSpPr>
          <p:nvPr>
            <p:ph idx="1"/>
          </p:nvPr>
        </p:nvSpPr>
        <p:spPr>
          <a:xfrm>
            <a:off x="539750" y="1628775"/>
            <a:ext cx="8135938" cy="4679950"/>
          </a:xfrm>
        </p:spPr>
        <p:txBody>
          <a:bodyPr/>
          <a:lstStyle/>
          <a:p>
            <a:r>
              <a:rPr lang="es-ES" sz="2800" dirty="0" smtClean="0"/>
              <a:t>La preocupación explícita por los problemas del cuidado en las agendas públicas de los gobiernos de América Latina es reciente y  heterogénea entre países. </a:t>
            </a:r>
          </a:p>
          <a:p>
            <a:endParaRPr lang="es-ES" sz="2800" dirty="0" smtClean="0"/>
          </a:p>
          <a:p>
            <a:r>
              <a:rPr lang="es-ES" sz="2800" dirty="0" smtClean="0"/>
              <a:t>En el cuidado se entrecruzan múltiples dimensiones esenciales del desarrollo: derechos humanos,  protección   social,  desigualdad de género y socioeconómica. </a:t>
            </a:r>
            <a:endParaRPr lang="en-US" sz="2800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72409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365125" indent="-255588" algn="just" eaLnBrk="1" hangingPunct="1">
              <a:lnSpc>
                <a:spcPct val="80000"/>
              </a:lnSpc>
            </a:pPr>
            <a:r>
              <a:rPr lang="es-ES" sz="3600" dirty="0" smtClean="0"/>
              <a:t>El tema del </a:t>
            </a:r>
            <a:r>
              <a:rPr lang="es-ES" sz="3600" b="1" dirty="0" smtClean="0"/>
              <a:t>cuidado</a:t>
            </a:r>
            <a:r>
              <a:rPr lang="es-ES" sz="3600" dirty="0" smtClean="0"/>
              <a:t>, principalmente el cuidado de los niños y las personas dependientes,  plantea de manera directa la interrogante acerca de la posición de las mujeres y su </a:t>
            </a:r>
            <a:r>
              <a:rPr lang="es-ES" sz="3600" b="1" dirty="0" smtClean="0"/>
              <a:t>igualdad</a:t>
            </a:r>
            <a:r>
              <a:rPr lang="es-ES" sz="3600" dirty="0" smtClean="0"/>
              <a:t> en distintos ámbitos de la sociedad, pero principalmente en la esfera de la </a:t>
            </a:r>
            <a:r>
              <a:rPr lang="es-ES" sz="3600" b="1" dirty="0" smtClean="0"/>
              <a:t>familia y el trabajo</a:t>
            </a:r>
            <a:r>
              <a:rPr lang="es-ES" sz="3600" dirty="0" smtClean="0"/>
              <a:t>. </a:t>
            </a:r>
            <a:r>
              <a:rPr lang="es-ES" sz="3600" dirty="0" err="1" smtClean="0"/>
              <a:t>Politicas</a:t>
            </a:r>
            <a:r>
              <a:rPr lang="es-ES" sz="3600" dirty="0" smtClean="0"/>
              <a:t> de </a:t>
            </a:r>
            <a:r>
              <a:rPr lang="es-ES" sz="3600" dirty="0" err="1" smtClean="0"/>
              <a:t>conciliaci</a:t>
            </a:r>
            <a:r>
              <a:rPr lang="es-UY" sz="3600" dirty="0" err="1" smtClean="0"/>
              <a:t>ón</a:t>
            </a:r>
            <a:r>
              <a:rPr lang="es-UY" sz="3600" dirty="0" smtClean="0"/>
              <a:t> –  de corresponsabilidad social.</a:t>
            </a:r>
            <a:endParaRPr lang="es-ES" sz="3600" dirty="0" smtClean="0"/>
          </a:p>
          <a:p>
            <a:pPr marL="365125" indent="-255588"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258651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smtClean="0"/>
              <a:t>Transformaciones familiares</a:t>
            </a:r>
            <a:endParaRPr lang="es-UY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endParaRPr lang="es-UY" dirty="0" smtClean="0"/>
          </a:p>
          <a:p>
            <a:r>
              <a:rPr lang="es-UY" dirty="0" smtClean="0"/>
              <a:t>La familia «tradicional» compuesta por varón proveedor y mujer ama de casa a tiempo completo está perdiendo peso y emergen otros tipos de familia. </a:t>
            </a:r>
          </a:p>
          <a:p>
            <a:r>
              <a:rPr lang="es-UY" dirty="0" smtClean="0"/>
              <a:t>La conjunción de las tendencias demográficas y del cambio en las pautas de nupcialidad y divorcio ha redundado en la transformación de la estructura de hogares. </a:t>
            </a:r>
          </a:p>
          <a:p>
            <a:r>
              <a:rPr lang="es-UY" dirty="0" smtClean="0"/>
              <a:t>El aumento de la esperanza de vida y el envejecimiento de la población han significado una mayor representación de los hogares unipersonales y de aquellos conformados únicamente por una pareja.</a:t>
            </a:r>
          </a:p>
          <a:p>
            <a:pPr>
              <a:buNone/>
            </a:pPr>
            <a:endParaRPr lang="es-UY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495" y="980728"/>
            <a:ext cx="8733010" cy="489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sz="3200" smtClean="0">
                <a:latin typeface="Comic Sans MS" pitchFamily="66" charset="0"/>
              </a:rPr>
              <a:t>La composición actual de hogares muestra que...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es-UY" sz="2800" dirty="0" smtClean="0">
                <a:latin typeface="Comic Sans MS" pitchFamily="66" charset="0"/>
              </a:rPr>
              <a:t>28% hogares son del tipo biparental clásico (los hijos son de ambos)</a:t>
            </a: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es-UY" sz="2800" dirty="0" smtClean="0">
                <a:latin typeface="Comic Sans MS" pitchFamily="66" charset="0"/>
              </a:rPr>
              <a:t>23% son hogares unipersonales </a:t>
            </a: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es-UY" sz="2800" dirty="0" smtClean="0">
                <a:latin typeface="Comic Sans MS" pitchFamily="66" charset="0"/>
              </a:rPr>
              <a:t>5% de los hogares son recompuestos o reconstituidos</a:t>
            </a: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es-UY" sz="2800" dirty="0" smtClean="0">
                <a:latin typeface="Comic Sans MS" pitchFamily="66" charset="0"/>
              </a:rPr>
              <a:t>1 de cada 10 hogares es </a:t>
            </a:r>
            <a:r>
              <a:rPr lang="es-UY" sz="2800" dirty="0" err="1" smtClean="0">
                <a:latin typeface="Comic Sans MS" pitchFamily="66" charset="0"/>
              </a:rPr>
              <a:t>monoparental</a:t>
            </a:r>
            <a:r>
              <a:rPr lang="es-UY" sz="2800" dirty="0" smtClean="0">
                <a:latin typeface="Comic Sans MS" pitchFamily="66" charset="0"/>
              </a:rPr>
              <a:t> femenino mientras que tan solo </a:t>
            </a: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es-UY" sz="2800" dirty="0" smtClean="0">
                <a:latin typeface="Comic Sans MS" pitchFamily="66" charset="0"/>
              </a:rPr>
              <a:t>1 de cada 100 son </a:t>
            </a:r>
            <a:r>
              <a:rPr lang="es-UY" sz="2800" dirty="0" err="1" smtClean="0">
                <a:latin typeface="Comic Sans MS" pitchFamily="66" charset="0"/>
              </a:rPr>
              <a:t>monoparentales</a:t>
            </a:r>
            <a:r>
              <a:rPr lang="es-UY" sz="2800" dirty="0" smtClean="0">
                <a:latin typeface="Comic Sans MS" pitchFamily="66" charset="0"/>
              </a:rPr>
              <a:t> masculinos</a:t>
            </a:r>
          </a:p>
        </p:txBody>
      </p:sp>
    </p:spTree>
    <p:extLst>
      <p:ext uri="{BB962C8B-B14F-4D97-AF65-F5344CB8AC3E}">
        <p14:creationId xmlns:p14="http://schemas.microsoft.com/office/powerpoint/2010/main" xmlns="" val="36821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 smtClean="0"/>
          </a:p>
        </p:txBody>
      </p:sp>
      <p:pic>
        <p:nvPicPr>
          <p:cNvPr id="4198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5672" y="1844824"/>
            <a:ext cx="888925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69558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UY" b="1" dirty="0"/>
              <a:t>¿En qué hogares viven las personas que </a:t>
            </a:r>
            <a:r>
              <a:rPr lang="es-UY" b="1" dirty="0" smtClean="0"/>
              <a:t>necesitan cuidados</a:t>
            </a:r>
            <a:r>
              <a:rPr lang="es-UY" b="1" dirty="0"/>
              <a:t>?</a:t>
            </a:r>
            <a:endParaRPr lang="es-UY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00808"/>
            <a:ext cx="7681996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003" y="836712"/>
            <a:ext cx="8725477" cy="4199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4213" y="188640"/>
            <a:ext cx="7315200" cy="100811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/>
              <a:t>Rescatar la contribución de las familias al bienestar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750" y="1916113"/>
            <a:ext cx="8135938" cy="4392612"/>
          </a:xfrm>
        </p:spPr>
        <p:txBody>
          <a:bodyPr rtlCol="0">
            <a:noAutofit/>
          </a:bodyPr>
          <a:lstStyle/>
          <a:p>
            <a:pPr indent="-182880" eaLnBrk="1" fontAlgn="auto" hangingPunct="1">
              <a:spcAft>
                <a:spcPts val="0"/>
              </a:spcAft>
              <a:buFont typeface="Wingdings" charset="2"/>
              <a:buChar char="§"/>
              <a:defRPr/>
            </a:pPr>
            <a:r>
              <a:rPr lang="es-ES" sz="2800" dirty="0" smtClean="0"/>
              <a:t>Cuestionar enfoques convencionales (Estado vs Mercado). Las familias ajustan sus funciones en función del desempeño de los otros pilares del bienestar: Familias-Estado-Mercado-Comunidad</a:t>
            </a:r>
          </a:p>
          <a:p>
            <a:pPr marL="45720" indent="0" eaLnBrk="1" fontAlgn="auto" hangingPunct="1">
              <a:spcAft>
                <a:spcPts val="0"/>
              </a:spcAft>
              <a:buFont typeface="Wingdings" charset="2"/>
              <a:buNone/>
              <a:defRPr/>
            </a:pPr>
            <a:endParaRPr lang="es-ES" sz="2800" dirty="0" smtClean="0"/>
          </a:p>
          <a:p>
            <a:pPr indent="-182880" eaLnBrk="1" fontAlgn="auto" hangingPunct="1">
              <a:spcAft>
                <a:spcPts val="0"/>
              </a:spcAft>
              <a:buFont typeface="Wingdings" charset="2"/>
              <a:buChar char="§"/>
              <a:defRPr/>
            </a:pPr>
            <a:r>
              <a:rPr lang="es-ES" sz="2800" dirty="0" smtClean="0"/>
              <a:t>Destacar las actividades que cumplen las familias que pueden ser conceptualizadas como trabajos y que pueden transferirse bajo ciertas condiciones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xmlns="" val="92582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1258888" y="260350"/>
            <a:ext cx="6913562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s-ES" sz="3200" b="1">
                <a:latin typeface="Arial Unicode MS" pitchFamily="34" charset="-128"/>
              </a:rPr>
              <a:t>El rescate de la esfera familiar: proveedora de bienestar y división sexual del trabajo</a:t>
            </a:r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88855645"/>
              </p:ext>
            </p:extLst>
          </p:nvPr>
        </p:nvGraphicFramePr>
        <p:xfrm>
          <a:off x="1547813" y="2054225"/>
          <a:ext cx="5903912" cy="4254500"/>
        </p:xfrm>
        <a:graphic>
          <a:graphicData uri="http://schemas.openxmlformats.org/presentationml/2006/ole">
            <p:oleObj spid="_x0000_s101381" name="CorelDRAW" r:id="rId4" imgW="7303008" imgH="5391912" progId="">
              <p:embed/>
            </p:oleObj>
          </a:graphicData>
        </a:graphic>
      </p:graphicFrame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755650" y="620713"/>
            <a:ext cx="287338" cy="7143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UY"/>
          </a:p>
        </p:txBody>
      </p:sp>
      <p:sp>
        <p:nvSpPr>
          <p:cNvPr id="7173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534400" y="6248400"/>
            <a:ext cx="381000" cy="381000"/>
          </a:xfrm>
          <a:prstGeom prst="actionButtonForwardNex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UY"/>
          </a:p>
        </p:txBody>
      </p:sp>
      <p:sp>
        <p:nvSpPr>
          <p:cNvPr id="7174" name="AutoShape 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077200" y="6248400"/>
            <a:ext cx="381000" cy="381000"/>
          </a:xfrm>
          <a:prstGeom prst="actionButtonBackPrevious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429157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359891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625" y="1700809"/>
            <a:ext cx="8504238" cy="4398366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s-ES" sz="2800" dirty="0" smtClean="0"/>
              <a:t>A partir de las investigaciones realizadas el debate en torno al tema de los cuidados se complejizó y se desplazó de la esfera estrictamente privada de la familia para pasar a la esfera pública de los Estados de bienestar. </a:t>
            </a:r>
          </a:p>
          <a:p>
            <a:pPr>
              <a:lnSpc>
                <a:spcPct val="80000"/>
              </a:lnSpc>
              <a:buFont typeface="Georgia" pitchFamily="18" charset="0"/>
              <a:buNone/>
            </a:pPr>
            <a:endParaRPr lang="es-ES" sz="2800" dirty="0" smtClean="0"/>
          </a:p>
          <a:p>
            <a:pPr>
              <a:lnSpc>
                <a:spcPct val="80000"/>
              </a:lnSpc>
            </a:pPr>
            <a:r>
              <a:rPr lang="es-ES" sz="2800" dirty="0" smtClean="0"/>
              <a:t>Reformulación del debate en términos de compartir las responsabilidades del cuidado entre diversas instituciones, el Estado, la familia, el mercado, las organizaciones comunitarias. </a:t>
            </a:r>
          </a:p>
          <a:p>
            <a:pPr>
              <a:lnSpc>
                <a:spcPct val="80000"/>
              </a:lnSpc>
              <a:buFont typeface="Georgia" pitchFamily="18" charset="0"/>
              <a:buNone/>
            </a:pPr>
            <a:endParaRPr lang="es-ES" sz="2800" dirty="0" smtClean="0"/>
          </a:p>
          <a:p>
            <a:pPr>
              <a:lnSpc>
                <a:spcPct val="80000"/>
              </a:lnSpc>
            </a:pPr>
            <a:r>
              <a:rPr lang="es-ES" sz="2800" dirty="0" smtClean="0"/>
              <a:t>¿Cómo organizar un sistema de cuidados?</a:t>
            </a:r>
            <a:endParaRPr lang="en-US" sz="28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74034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UY" smtClean="0">
              <a:solidFill>
                <a:srgbClr val="7B9899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412875"/>
            <a:ext cx="8229600" cy="5160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s-ES" sz="2800" smtClean="0"/>
              <a:t>Es importante desagregar las funciones que realizan las familias para poder ver con mayor claridad cuáles y cómo es posible desfamiliarizarlas y ver qué implicancias tienen para las relaciones de género. </a:t>
            </a:r>
          </a:p>
          <a:p>
            <a:pPr>
              <a:lnSpc>
                <a:spcPct val="80000"/>
              </a:lnSpc>
            </a:pPr>
            <a:endParaRPr lang="es-ES" sz="2800" smtClean="0"/>
          </a:p>
          <a:p>
            <a:pPr>
              <a:lnSpc>
                <a:spcPct val="80000"/>
              </a:lnSpc>
            </a:pPr>
            <a:r>
              <a:rPr lang="es-ES" sz="2800" smtClean="0"/>
              <a:t>Las  desigualdades sociales están estrechamente vinculadas con la provisión desigual de cuidado familiar y social conformando un círculo vicioso. Quienes tienen más recursos disponen de un mayor acceso a cuidados de calidad (mercado) y tienen menos miembros del hogar que cuidar. </a:t>
            </a:r>
          </a:p>
          <a:p>
            <a:pPr>
              <a:lnSpc>
                <a:spcPct val="80000"/>
              </a:lnSpc>
              <a:buFont typeface="Georgia" pitchFamily="18" charset="0"/>
              <a:buNone/>
            </a:pPr>
            <a:endParaRPr lang="es-ES" sz="2400" smtClean="0"/>
          </a:p>
          <a:p>
            <a:pPr>
              <a:lnSpc>
                <a:spcPct val="80000"/>
              </a:lnSpc>
              <a:buFont typeface="Georgia" pitchFamily="18" charset="0"/>
              <a:buNone/>
            </a:pPr>
            <a:endParaRPr lang="es-ES" sz="2400" smtClean="0"/>
          </a:p>
        </p:txBody>
      </p:sp>
    </p:spTree>
    <p:extLst>
      <p:ext uri="{BB962C8B-B14F-4D97-AF65-F5344CB8AC3E}">
        <p14:creationId xmlns:p14="http://schemas.microsoft.com/office/powerpoint/2010/main" xmlns="" val="90999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 smtClean="0">
              <a:solidFill>
                <a:srgbClr val="7B9899"/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68413"/>
            <a:ext cx="8229600" cy="5305425"/>
          </a:xfrm>
        </p:spPr>
        <p:txBody>
          <a:bodyPr/>
          <a:lstStyle/>
          <a:p>
            <a:endParaRPr lang="es-ES" smtClean="0"/>
          </a:p>
          <a:p>
            <a:r>
              <a:rPr lang="es-ES" sz="2400" smtClean="0"/>
              <a:t>Considerar como sujetos de políticas no sólo a las personas que precisan de asistencia– niños, personas de edad y personas con dependencia sino también a los actores del binomio necesidad-cuidado, particularmente las mujeres.</a:t>
            </a:r>
          </a:p>
          <a:p>
            <a:r>
              <a:rPr lang="es-ES" sz="2400" smtClean="0"/>
              <a:t>Los vacíos en los sistemas de protección social frente al cuidado se hacen  más problemáticos si se consideran: </a:t>
            </a:r>
          </a:p>
          <a:p>
            <a:pPr lvl="1"/>
            <a:r>
              <a:rPr lang="es-ES" sz="1900" smtClean="0"/>
              <a:t>los cambios en la pirámide de edades</a:t>
            </a:r>
          </a:p>
          <a:p>
            <a:pPr lvl="1"/>
            <a:r>
              <a:rPr lang="es-ES" sz="1900" smtClean="0"/>
              <a:t> la mayor complejidad de las familias/hogares</a:t>
            </a:r>
          </a:p>
          <a:p>
            <a:pPr lvl="1"/>
            <a:r>
              <a:rPr lang="es-ES" sz="1900" smtClean="0"/>
              <a:t> los cambios en el empleo y en el rol de la mujer</a:t>
            </a:r>
          </a:p>
          <a:p>
            <a:pPr lvl="1"/>
            <a:r>
              <a:rPr lang="es-ES" sz="1900" smtClean="0"/>
              <a:t>el aumento de población con incapacidades</a:t>
            </a:r>
          </a:p>
          <a:p>
            <a:pPr lvl="1"/>
            <a:r>
              <a:rPr lang="es-ES" sz="1900" smtClean="0"/>
              <a:t>los cambios culturales </a:t>
            </a:r>
          </a:p>
          <a:p>
            <a:endParaRPr lang="es-ES" sz="2400" smtClean="0"/>
          </a:p>
          <a:p>
            <a:pPr>
              <a:buFont typeface="Georgia" pitchFamily="18" charset="0"/>
              <a:buNone/>
            </a:pPr>
            <a:endParaRPr lang="es-ES" sz="2400" smtClean="0"/>
          </a:p>
          <a:p>
            <a:endParaRPr lang="en-US" sz="2400" smtClean="0"/>
          </a:p>
        </p:txBody>
      </p:sp>
    </p:spTree>
    <p:extLst>
      <p:ext uri="{BB962C8B-B14F-4D97-AF65-F5344CB8AC3E}">
        <p14:creationId xmlns:p14="http://schemas.microsoft.com/office/powerpoint/2010/main" xmlns="" val="203706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UY" dirty="0" smtClean="0"/>
              <a:t>Sistema de Cuidados</a:t>
            </a:r>
            <a:br>
              <a:rPr lang="es-UY" dirty="0" smtClean="0"/>
            </a:br>
            <a:endParaRPr lang="es-UY" dirty="0" smtClean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UY" dirty="0" smtClean="0"/>
              <a:t>Conjunto de acciones públicas y privadas intersectoriales que se desarrollan de forma articulada para brindar atención directa a las personas y apoyar a las familias en el cuidado de los miembros del hogar.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UY" dirty="0" smtClean="0"/>
              <a:t>Incluye la atención de personas dependientes: menores de edad, las personas con alguna discapacidad, los ancianos, los enfermos.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UY" dirty="0" smtClean="0"/>
              <a:t>Es un componente central del sistema de protección social.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UY" dirty="0" smtClean="0"/>
              <a:t>Se sustenta en la definición del cuidado como un bien público, como un derecho y una dimensión de la ciudadanía. </a:t>
            </a:r>
          </a:p>
        </p:txBody>
      </p:sp>
    </p:spTree>
    <p:extLst>
      <p:ext uri="{BB962C8B-B14F-4D97-AF65-F5344CB8AC3E}">
        <p14:creationId xmlns:p14="http://schemas.microsoft.com/office/powerpoint/2010/main" xmlns="" val="385554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UY" b="1" dirty="0" smtClean="0"/>
              <a:t>Objetivos de un Sistema de Cuidados</a:t>
            </a:r>
            <a:endParaRPr lang="es-UY" dirty="0" smtClean="0"/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412875"/>
            <a:ext cx="8229600" cy="5111750"/>
          </a:xfrm>
        </p:spPr>
        <p:txBody>
          <a:bodyPr>
            <a:normAutofit/>
          </a:bodyPr>
          <a:lstStyle/>
          <a:p>
            <a:pPr eaLnBrk="1" hangingPunct="1"/>
            <a:r>
              <a:rPr lang="es-UY" sz="2800" smtClean="0"/>
              <a:t>Contribuir al bienestar de las personas que requieren de cuidados y de las cuidadoras a través del pleno ejercicio de su derecho a dar, a recibir cuidados y a autocuidarse.</a:t>
            </a:r>
          </a:p>
          <a:p>
            <a:pPr eaLnBrk="1" hangingPunct="1"/>
            <a:endParaRPr lang="es-UY" sz="2800" smtClean="0"/>
          </a:p>
          <a:p>
            <a:pPr eaLnBrk="1" hangingPunct="1"/>
            <a:r>
              <a:rPr lang="es-UY" sz="2800" smtClean="0"/>
              <a:t> Contribuir a la reducción de las desigualdades sociales y de género. Revertir la actual la distribución sexual del trabajo remunerado y no remunerado que lesiona los derechos de las mujeres, y es una fuente de generación y reproducción de la pobreza y las desigualdades sociales.</a:t>
            </a:r>
          </a:p>
          <a:p>
            <a:pPr eaLnBrk="1" hangingPunct="1">
              <a:buFont typeface="Arial" charset="0"/>
              <a:buNone/>
            </a:pPr>
            <a:endParaRPr lang="es-UY" sz="2800" smtClean="0"/>
          </a:p>
        </p:txBody>
      </p:sp>
    </p:spTree>
    <p:extLst>
      <p:ext uri="{BB962C8B-B14F-4D97-AF65-F5344CB8AC3E}">
        <p14:creationId xmlns:p14="http://schemas.microsoft.com/office/powerpoint/2010/main" xmlns="" val="265124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/>
              <a:t>Las políticas </a:t>
            </a:r>
            <a:r>
              <a:rPr lang="es-ES" b="1" dirty="0"/>
              <a:t>de </a:t>
            </a:r>
            <a:r>
              <a:rPr lang="es-ES" b="1" dirty="0" smtClean="0"/>
              <a:t>cuidado posibles</a:t>
            </a:r>
            <a:r>
              <a:rPr lang="es-ES" b="1" dirty="0"/>
              <a:t/>
            </a:r>
            <a:br>
              <a:rPr lang="es-ES" b="1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" b="1" dirty="0"/>
              <a:t>Políticas del tiempo para hacer compatible vida familiar y trabajo remunerado</a:t>
            </a:r>
            <a:r>
              <a:rPr lang="es-ES" dirty="0"/>
              <a:t>:</a:t>
            </a:r>
          </a:p>
          <a:p>
            <a:pPr lvl="1"/>
            <a:r>
              <a:rPr lang="es-ES" dirty="0"/>
              <a:t>Tiempo para cuidar y para trabajar. Licencias laborales, flexibilización de </a:t>
            </a:r>
            <a:r>
              <a:rPr lang="es-ES" dirty="0" smtClean="0"/>
              <a:t>los tiempos </a:t>
            </a:r>
            <a:r>
              <a:rPr lang="es-ES" dirty="0"/>
              <a:t>de trabajo</a:t>
            </a:r>
          </a:p>
          <a:p>
            <a:r>
              <a:rPr lang="es-ES" b="1" dirty="0" smtClean="0"/>
              <a:t>Políticas </a:t>
            </a:r>
            <a:r>
              <a:rPr lang="es-ES" b="1" dirty="0"/>
              <a:t>sobre servicios estatales, mercantiles regulados, comunitarios </a:t>
            </a:r>
            <a:endParaRPr lang="es-ES" dirty="0"/>
          </a:p>
          <a:p>
            <a:pPr lvl="1"/>
            <a:r>
              <a:rPr lang="es-ES" dirty="0" smtClean="0"/>
              <a:t>Que asumen </a:t>
            </a:r>
            <a:r>
              <a:rPr lang="es-ES" dirty="0"/>
              <a:t>cuidados de poblaciones dependientes y el apoyo a los </a:t>
            </a:r>
            <a:r>
              <a:rPr lang="es-ES" dirty="0" smtClean="0"/>
              <a:t>cuidadores familiares</a:t>
            </a:r>
            <a:r>
              <a:rPr lang="es-ES" dirty="0"/>
              <a:t>. Aumento de la cobertura y horarios de la educación básica, </a:t>
            </a:r>
            <a:r>
              <a:rPr lang="es-ES" dirty="0" smtClean="0"/>
              <a:t>cuidado primera </a:t>
            </a:r>
            <a:r>
              <a:rPr lang="es-ES" dirty="0"/>
              <a:t>infancia, adultos mayores y discapacitados dependientes</a:t>
            </a:r>
          </a:p>
          <a:p>
            <a:r>
              <a:rPr lang="es-ES" b="1" dirty="0" smtClean="0"/>
              <a:t>Políticas </a:t>
            </a:r>
            <a:r>
              <a:rPr lang="es-ES" b="1" dirty="0"/>
              <a:t>sobre </a:t>
            </a:r>
            <a:r>
              <a:rPr lang="es-ES" b="1" dirty="0" smtClean="0"/>
              <a:t>prestaciones</a:t>
            </a:r>
          </a:p>
          <a:p>
            <a:pPr lvl="1"/>
            <a:r>
              <a:rPr lang="es-ES" dirty="0" smtClean="0"/>
              <a:t>Bonos </a:t>
            </a:r>
            <a:r>
              <a:rPr lang="es-ES" dirty="0"/>
              <a:t>o beneficios monetarios para que las </a:t>
            </a:r>
            <a:r>
              <a:rPr lang="es-ES" dirty="0" smtClean="0"/>
              <a:t>familias puedan </a:t>
            </a:r>
            <a:r>
              <a:rPr lang="es-ES" dirty="0"/>
              <a:t>contratar en el mercado servicios de cuidado, prestaciones </a:t>
            </a:r>
            <a:r>
              <a:rPr lang="es-ES" dirty="0" smtClean="0"/>
              <a:t>directas para que </a:t>
            </a:r>
            <a:r>
              <a:rPr lang="es-ES" dirty="0"/>
              <a:t>las familias puedan resolver directamente sus necesidades de </a:t>
            </a:r>
            <a:r>
              <a:rPr lang="es-ES" dirty="0" smtClean="0"/>
              <a:t>cuidado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23155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b="1" dirty="0" smtClean="0"/>
              <a:t>Políticas </a:t>
            </a:r>
            <a:r>
              <a:rPr lang="es-ES" b="1" dirty="0"/>
              <a:t>culturales de redistribución de roles </a:t>
            </a:r>
            <a:endParaRPr lang="es-ES" b="1" dirty="0" smtClean="0"/>
          </a:p>
          <a:p>
            <a:pPr lvl="1"/>
            <a:r>
              <a:rPr lang="es-ES" dirty="0" smtClean="0"/>
              <a:t>entre </a:t>
            </a:r>
            <a:r>
              <a:rPr lang="es-ES" dirty="0"/>
              <a:t>mujeres y </a:t>
            </a:r>
            <a:r>
              <a:rPr lang="es-ES" dirty="0" smtClean="0"/>
              <a:t>varones, promoviendo </a:t>
            </a:r>
            <a:r>
              <a:rPr lang="es-ES" dirty="0"/>
              <a:t>la paternidad responsable y el tiempo para cuidar, cuestionando </a:t>
            </a:r>
            <a:r>
              <a:rPr lang="es-ES" dirty="0" smtClean="0"/>
              <a:t>el mandato </a:t>
            </a:r>
            <a:r>
              <a:rPr lang="es-ES" dirty="0"/>
              <a:t>cultural de la masculinidad.</a:t>
            </a:r>
          </a:p>
          <a:p>
            <a:r>
              <a:rPr lang="es-ES" b="1" dirty="0" smtClean="0"/>
              <a:t>Políticas </a:t>
            </a:r>
            <a:r>
              <a:rPr lang="es-ES" b="1" dirty="0"/>
              <a:t>de empleo y formación </a:t>
            </a:r>
            <a:endParaRPr lang="es-ES" b="1" dirty="0" smtClean="0"/>
          </a:p>
          <a:p>
            <a:pPr lvl="1"/>
            <a:r>
              <a:rPr lang="es-ES" dirty="0" smtClean="0"/>
              <a:t>para </a:t>
            </a:r>
            <a:r>
              <a:rPr lang="es-ES" dirty="0"/>
              <a:t>asegurar la profesionalización, </a:t>
            </a:r>
            <a:r>
              <a:rPr lang="es-ES" dirty="0" smtClean="0"/>
              <a:t>la valorización </a:t>
            </a:r>
            <a:r>
              <a:rPr lang="es-ES" dirty="0"/>
              <a:t>y el trabajo de calidad en el sector de los cuidados.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67044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2648" y="908720"/>
            <a:ext cx="8153400" cy="144016"/>
          </a:xfrm>
        </p:spPr>
        <p:txBody>
          <a:bodyPr>
            <a:normAutofit fontScale="90000"/>
          </a:bodyPr>
          <a:lstStyle/>
          <a:p>
            <a:pPr lvl="0"/>
            <a:r>
              <a:rPr lang="es-ES" sz="3600" b="1" dirty="0" smtClean="0"/>
              <a:t/>
            </a:r>
            <a:br>
              <a:rPr lang="es-ES" sz="3600" b="1" dirty="0" smtClean="0"/>
            </a:br>
            <a:r>
              <a:rPr lang="es-ES" sz="3600" b="1" dirty="0" smtClean="0"/>
              <a:t>Desafíos hacia la sociedad del cuidado </a:t>
            </a:r>
            <a:r>
              <a:rPr lang="es-UY" sz="3600" b="1" dirty="0" smtClean="0"/>
              <a:t/>
            </a:r>
            <a:br>
              <a:rPr lang="es-UY" sz="3600" b="1" dirty="0" smtClean="0"/>
            </a:br>
            <a:r>
              <a:rPr lang="es-ES" b="1" dirty="0" smtClean="0"/>
              <a:t> </a:t>
            </a:r>
            <a:r>
              <a:rPr lang="es-UY" dirty="0" smtClean="0"/>
              <a:t/>
            </a:r>
            <a:br>
              <a:rPr lang="es-UY" dirty="0" smtClean="0"/>
            </a:br>
            <a:endParaRPr lang="es-UY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Una constatación  innegable </a:t>
            </a:r>
            <a:r>
              <a:rPr lang="es-ES" dirty="0" smtClean="0"/>
              <a:t>al </a:t>
            </a:r>
            <a:r>
              <a:rPr lang="es-ES" dirty="0" smtClean="0"/>
              <a:t>día de hoy </a:t>
            </a:r>
            <a:r>
              <a:rPr lang="es-ES" dirty="0" smtClean="0"/>
              <a:t>es el </a:t>
            </a:r>
            <a:r>
              <a:rPr lang="es-ES" dirty="0" smtClean="0"/>
              <a:t>posicionamiento de la temática del cuidado en la agenda pública como resultado del  desplazamiento del foco del análisis desde el ámbito privado de las familias a la esfera pública de las políticas. </a:t>
            </a:r>
          </a:p>
          <a:p>
            <a:r>
              <a:rPr lang="es-ES" dirty="0" smtClean="0"/>
              <a:t>Este posicionamiento que tiene distintos niveles de </a:t>
            </a:r>
            <a:r>
              <a:rPr lang="es-ES" dirty="0" smtClean="0"/>
              <a:t>avance, </a:t>
            </a:r>
            <a:r>
              <a:rPr lang="es-ES" dirty="0" smtClean="0"/>
              <a:t>se funda en la inclusión de la perspectiva de género y derechos en el sistema de cuidados. 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xmlns="" val="119870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s-ES" dirty="0" smtClean="0"/>
              <a:t>Las políticas de cuidado están en construcción y como toda política pública debe contemplar múltiples intereses que se manifiestan en las distintas etapas del ciclo de elaboración de estas políticas de acuerdo a la realidad y el contexto nacional. </a:t>
            </a:r>
          </a:p>
          <a:p>
            <a:r>
              <a:rPr lang="es-ES" dirty="0" smtClean="0"/>
              <a:t>En un escenario caracterizado por la multiplicidad de intereses, actores, recursos, objetivos y derechos, puede de todas formas extraerse algunos elementos en términos de lecciones aprendidas y principales desafíos hacia la sociedad del cuidado. </a:t>
            </a:r>
            <a:endParaRPr lang="es-UY" dirty="0" smtClean="0"/>
          </a:p>
          <a:p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xmlns="" val="258963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smtClean="0"/>
              <a:t>Equilibrar la OSC</a:t>
            </a:r>
            <a:endParaRPr lang="es-UY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La actual organización social del cuidado presenta un gran desequilibrio entre los cuatro ámbitos de acceso al bienestar: las familias, el estado, el mercado y la sociedad civil. </a:t>
            </a:r>
          </a:p>
          <a:p>
            <a:r>
              <a:rPr lang="es-ES" dirty="0" smtClean="0"/>
              <a:t>Uruguay es una sociedad de neto corte </a:t>
            </a:r>
            <a:r>
              <a:rPr lang="es-ES" dirty="0" err="1" smtClean="0"/>
              <a:t>familista</a:t>
            </a:r>
            <a:r>
              <a:rPr lang="es-ES" dirty="0" smtClean="0"/>
              <a:t> y esta organización social del cuidado se basa principalmente en el trabajo no remunerado que las mujeres realizan al interior de los hogares. </a:t>
            </a:r>
            <a:endParaRPr lang="es-UY" dirty="0" smtClean="0"/>
          </a:p>
          <a:p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xmlns="" val="12653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UY" dirty="0" smtClean="0"/>
              <a:t>Redistribuir el cuidado y cambiar la DST</a:t>
            </a:r>
            <a:endParaRPr lang="es-UY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 smtClean="0"/>
              <a:t>Necesidad de políticas públicas para reconocer, reducir y redistribuir el trabajo de cuidados y promover un cambio en la actual división sexual del trabajo. </a:t>
            </a:r>
          </a:p>
          <a:p>
            <a:r>
              <a:rPr lang="es-ES" dirty="0" smtClean="0"/>
              <a:t>Se destacan dos mecanismos de redistribución. </a:t>
            </a:r>
          </a:p>
          <a:p>
            <a:pPr lvl="1"/>
            <a:r>
              <a:rPr lang="es-ES" dirty="0" smtClean="0"/>
              <a:t>Un primer mecanismo que pretende incidir en la división del trabajo no remunerado de cuidados al interior de los hogares, es decir entre mujeres y varones, de modo que los últimos aumenten su participación en los quehaceres domésticos y de cuidado. </a:t>
            </a:r>
          </a:p>
          <a:p>
            <a:pPr lvl="1"/>
            <a:r>
              <a:rPr lang="es-ES" dirty="0" smtClean="0"/>
              <a:t>El segundo mecanismo apunta a la división entre las instituciones y actores principales del cuidado. </a:t>
            </a:r>
            <a:endParaRPr lang="es-UY" dirty="0" smtClean="0"/>
          </a:p>
          <a:p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xmlns="" val="274427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err="1" smtClean="0"/>
              <a:t>Intersectorialidad</a:t>
            </a:r>
            <a:r>
              <a:rPr lang="es-UY" dirty="0" smtClean="0"/>
              <a:t> </a:t>
            </a:r>
            <a:endParaRPr lang="es-UY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s-ES" dirty="0" smtClean="0"/>
              <a:t>Para avanzar en el plano del cuidado y propiciar una intersección entre las políticas de igualdad de género, las de </a:t>
            </a:r>
            <a:r>
              <a:rPr lang="es-ES" dirty="0" err="1" smtClean="0"/>
              <a:t>co</a:t>
            </a:r>
            <a:r>
              <a:rPr lang="es-ES" dirty="0" smtClean="0"/>
              <a:t> responsabilidad y las de promoción de los derechos de las personas dependientes, se requiere que los componentes de la red de políticas sociales se integren y se refuercen recíprocamente. </a:t>
            </a:r>
          </a:p>
          <a:p>
            <a:r>
              <a:rPr lang="es-ES" dirty="0" smtClean="0"/>
              <a:t>El análisis crítico de los regímenes de bienestar y de las políticas sociales desde la perspectiva de género, resulta de gran utilidad para especificar algunos de los programas y políticas relevantes en este marco. </a:t>
            </a:r>
            <a:endParaRPr lang="es-UY" dirty="0" smtClean="0"/>
          </a:p>
          <a:p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xmlns="" val="359953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UY" dirty="0" smtClean="0"/>
              <a:t>Inclusión perspectiva género en el diseño políticas</a:t>
            </a:r>
            <a:endParaRPr lang="es-UY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Un desafío particular lo constituye el momento mismo del diseño y formulación de las políticas y la inclusión de la perspectiva de género y derechos desde el inicio. El diseño de las políticas es importante entre otras razones para la creación de sinergias entre los objetivos relacionados a la corresponsabilidad y los objetivos específicos de los sectores que requieren cuidados. </a:t>
            </a:r>
            <a:endParaRPr lang="es-UY" dirty="0" smtClean="0"/>
          </a:p>
          <a:p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xmlns="" val="358607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UY" dirty="0" smtClean="0"/>
              <a:t>El desafío de los sistemas de cuidados y el discurso consensuado</a:t>
            </a:r>
            <a:endParaRPr lang="es-UY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smtClean="0"/>
              <a:t>La noción misma de sistema de cuidado es un desafío. Un sistema de cuidados  supone repensar las políticas públicas sectoriales con su propia institucionalidad, financiamiento, rectoría y regulación, prestación de servicios y redefinir servicios y atribuciones que en algunos casos se pensaron exclusivamente como parte de determinados  “sectores” (educación,  salud, etc.) </a:t>
            </a:r>
            <a:endParaRPr lang="es-UY" dirty="0" smtClean="0"/>
          </a:p>
          <a:p>
            <a:endParaRPr lang="es-UY" dirty="0" smtClean="0"/>
          </a:p>
          <a:p>
            <a:r>
              <a:rPr lang="es-ES" dirty="0" smtClean="0"/>
              <a:t>Es importante la construcción de un discurso común en torno al tema de los cuidados. Para esto los aportes desde lo conceptual y la producción de información son claves. </a:t>
            </a:r>
            <a:endParaRPr lang="es-UY" dirty="0" smtClean="0"/>
          </a:p>
          <a:p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xmlns="" val="39501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rmedio">
  <a:themeElements>
    <a:clrScheme name="Intermedi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Intermedi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916</TotalTime>
  <Words>2005</Words>
  <Application>Microsoft Office PowerPoint</Application>
  <PresentationFormat>Presentación en pantalla (4:3)</PresentationFormat>
  <Paragraphs>117</Paragraphs>
  <Slides>32</Slides>
  <Notes>6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4" baseType="lpstr">
      <vt:lpstr>Intermedio</vt:lpstr>
      <vt:lpstr>CorelDRAW</vt:lpstr>
      <vt:lpstr>Familias, Cuidados y Derechos. La agenda pública en construcción. </vt:lpstr>
      <vt:lpstr>La noción de “cuidado”</vt:lpstr>
      <vt:lpstr>Diapositiva 3</vt:lpstr>
      <vt:lpstr>Diapositiva 4</vt:lpstr>
      <vt:lpstr>Diapositiva 5</vt:lpstr>
      <vt:lpstr>Diapositiva 6</vt:lpstr>
      <vt:lpstr>Diapositiva 7</vt:lpstr>
      <vt:lpstr>Crisis del cuidado</vt:lpstr>
      <vt:lpstr>Cuidados y género</vt:lpstr>
      <vt:lpstr>Diapositiva 10</vt:lpstr>
      <vt:lpstr>Transformaciones familiares</vt:lpstr>
      <vt:lpstr>Diapositiva 12</vt:lpstr>
      <vt:lpstr>La composición actual de hogares muestra que...</vt:lpstr>
      <vt:lpstr>Diapositiva 14</vt:lpstr>
      <vt:lpstr>¿En qué hogares viven las personas que necesitan cuidados?</vt:lpstr>
      <vt:lpstr>Diapositiva 16</vt:lpstr>
      <vt:lpstr>Rescatar la contribución de las familias al bienestar</vt:lpstr>
      <vt:lpstr>Diapositiva 18</vt:lpstr>
      <vt:lpstr>     </vt:lpstr>
      <vt:lpstr>Diapositiva 20</vt:lpstr>
      <vt:lpstr>Diapositiva 21</vt:lpstr>
      <vt:lpstr>Sistema de Cuidados </vt:lpstr>
      <vt:lpstr>Objetivos de un Sistema de Cuidados</vt:lpstr>
      <vt:lpstr>Las políticas de cuidado posibles </vt:lpstr>
      <vt:lpstr>Diapositiva 25</vt:lpstr>
      <vt:lpstr> Desafíos hacia la sociedad del cuidado    </vt:lpstr>
      <vt:lpstr>Diapositiva 27</vt:lpstr>
      <vt:lpstr>Equilibrar la OSC</vt:lpstr>
      <vt:lpstr>Redistribuir el cuidado y cambiar la DST</vt:lpstr>
      <vt:lpstr>Intersectorialidad </vt:lpstr>
      <vt:lpstr>Inclusión perspectiva género en el diseño políticas</vt:lpstr>
      <vt:lpstr>El desafío de los sistemas de cuidados y el discurso consensuado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Karina</dc:creator>
  <cp:lastModifiedBy>karina</cp:lastModifiedBy>
  <cp:revision>58</cp:revision>
  <dcterms:created xsi:type="dcterms:W3CDTF">2012-06-18T17:18:09Z</dcterms:created>
  <dcterms:modified xsi:type="dcterms:W3CDTF">2015-08-07T11:43:12Z</dcterms:modified>
</cp:coreProperties>
</file>