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98" r:id="rId3"/>
    <p:sldId id="269" r:id="rId4"/>
    <p:sldId id="279" r:id="rId5"/>
    <p:sldId id="296" r:id="rId6"/>
    <p:sldId id="297" r:id="rId7"/>
    <p:sldId id="285" r:id="rId8"/>
    <p:sldId id="286" r:id="rId9"/>
    <p:sldId id="288" r:id="rId10"/>
    <p:sldId id="287" r:id="rId11"/>
    <p:sldId id="289" r:id="rId12"/>
    <p:sldId id="299" r:id="rId13"/>
    <p:sldId id="301" r:id="rId14"/>
    <p:sldId id="300" r:id="rId15"/>
    <p:sldId id="302" r:id="rId16"/>
    <p:sldId id="291" r:id="rId17"/>
    <p:sldId id="303" r:id="rId18"/>
    <p:sldId id="304" r:id="rId19"/>
  </p:sldIdLst>
  <p:sldSz cx="9144000" cy="6858000" type="screen4x3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9" d="100"/>
          <a:sy n="59" d="100"/>
        </p:scale>
        <p:origin x="-816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2DC3F-230E-48D0-A53F-59057197918F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F6414-B766-4337-A06F-7371F600080A}" type="slidenum">
              <a:rPr lang="es-UY" smtClean="0"/>
              <a:pPr/>
              <a:t>‹Nº›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UY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09AFEA3-DD55-4082-8076-84F568AF5B41}" type="datetimeFigureOut">
              <a:rPr lang="es-UY" smtClean="0"/>
              <a:pPr/>
              <a:t>24/03/2014</a:t>
            </a:fld>
            <a:endParaRPr lang="es-UY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UY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56B7855-4FD7-4F62-8B34-884B20958143}" type="slidenum">
              <a:rPr lang="es-UY" smtClean="0"/>
              <a:pPr/>
              <a:t>‹Nº›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3200400"/>
            <a:ext cx="7929618" cy="2586054"/>
          </a:xfrm>
        </p:spPr>
        <p:txBody>
          <a:bodyPr>
            <a:normAutofit/>
          </a:bodyPr>
          <a:lstStyle/>
          <a:p>
            <a:endParaRPr lang="es-UY" sz="2800" dirty="0" smtClean="0">
              <a:latin typeface="Arial" pitchFamily="34" charset="0"/>
              <a:cs typeface="Arial" pitchFamily="34" charset="0"/>
            </a:endParaRPr>
          </a:p>
          <a:p>
            <a:endParaRPr lang="es-UY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s-UY" sz="2000" b="1" dirty="0" smtClean="0">
                <a:latin typeface="Arial" pitchFamily="34" charset="0"/>
                <a:cs typeface="Arial" pitchFamily="34" charset="0"/>
              </a:rPr>
              <a:t>Vida y Educación</a:t>
            </a:r>
          </a:p>
          <a:p>
            <a:r>
              <a:rPr lang="es-UY" sz="2000" b="1" dirty="0" smtClean="0">
                <a:latin typeface="Arial" pitchFamily="34" charset="0"/>
                <a:cs typeface="Arial" pitchFamily="34" charset="0"/>
              </a:rPr>
              <a:t>Taller 15 </a:t>
            </a:r>
            <a:r>
              <a:rPr lang="es-UY" sz="2000" b="1" dirty="0" smtClean="0">
                <a:latin typeface="Arial" pitchFamily="34" charset="0"/>
                <a:cs typeface="Arial" pitchFamily="34" charset="0"/>
              </a:rPr>
              <a:t>de Marzo, </a:t>
            </a:r>
            <a:r>
              <a:rPr lang="es-UY" sz="2000" b="1" dirty="0" smtClean="0">
                <a:latin typeface="Arial" pitchFamily="34" charset="0"/>
                <a:cs typeface="Arial" pitchFamily="34" charset="0"/>
              </a:rPr>
              <a:t>2014</a:t>
            </a:r>
          </a:p>
          <a:p>
            <a:r>
              <a:rPr lang="es-UY" sz="2000" b="1" dirty="0" smtClean="0">
                <a:latin typeface="Arial" pitchFamily="34" charset="0"/>
                <a:cs typeface="Arial" pitchFamily="34" charset="0"/>
              </a:rPr>
              <a:t>Preparación para la próxima sesión del 26 Abril</a:t>
            </a:r>
            <a:endParaRPr lang="es-UY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00B050"/>
          </a:solidFill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r>
              <a:rPr lang="es-UY" dirty="0" smtClean="0"/>
              <a:t/>
            </a:r>
            <a:br>
              <a:rPr lang="es-UY" dirty="0" smtClean="0"/>
            </a:br>
            <a:r>
              <a:rPr lang="es-UY" dirty="0" smtClean="0">
                <a:latin typeface="Arial Black" pitchFamily="34" charset="0"/>
              </a:rPr>
              <a:t>Taller:  bases para la Planificación Estratégica</a:t>
            </a:r>
            <a:endParaRPr lang="es-UY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8662" y="0"/>
            <a:ext cx="7758138" cy="1417638"/>
          </a:xfrm>
        </p:spPr>
        <p:txBody>
          <a:bodyPr>
            <a:normAutofit fontScale="90000"/>
          </a:bodyPr>
          <a:lstStyle/>
          <a:p>
            <a:pPr algn="ctr"/>
            <a: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Temas que el equipo señala como expectativa para desarrollar la PE:</a:t>
            </a:r>
            <a:br>
              <a:rPr lang="es-UY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endParaRPr lang="es-UY" sz="28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214422"/>
            <a:ext cx="7772400" cy="4805378"/>
          </a:xfrm>
        </p:spPr>
        <p:txBody>
          <a:bodyPr>
            <a:normAutofit fontScale="92500" lnSpcReduction="20000"/>
          </a:bodyPr>
          <a:lstStyle/>
          <a:p>
            <a:r>
              <a:rPr lang="es-UY" dirty="0" smtClean="0">
                <a:latin typeface="Arial" pitchFamily="34" charset="0"/>
                <a:cs typeface="Arial" pitchFamily="34" charset="0"/>
              </a:rPr>
              <a:t>Conocer y aprender la herramienta de la PE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Conocer qué es una Estrategia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Lograr sinergia y unidad institucional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Entendimiento colectivo para poder trabajar en las PPSS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Desarrollar un proceso de trabajo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Articular el trabajo  de todo el equipo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Integrar lo territorial y lo situacional 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Saber qué compromisos asumimos en esta PE y  en qué tiempos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Poder proyectar.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Introducir el financiamiento como elemento clave para mejorar los salarios.</a:t>
            </a:r>
          </a:p>
          <a:p>
            <a:endParaRPr lang="es-U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36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Instancia de reflexión y acuerdos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s-ES_tradnl" sz="2400" dirty="0" smtClean="0">
                <a:latin typeface="Arial" pitchFamily="34" charset="0"/>
                <a:cs typeface="Arial" pitchFamily="34" charset="0"/>
              </a:rPr>
              <a:t>  ¿Qué es una Planificación Estratégica?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s-ES_tradnl" sz="2400" dirty="0" smtClean="0">
                <a:latin typeface="Arial" pitchFamily="34" charset="0"/>
                <a:cs typeface="Arial" pitchFamily="34" charset="0"/>
              </a:rPr>
              <a:t>    ¿Para qué sirve?  ¿Cuáles son los aportes para la Fundación y sus programas?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s-ES_tradnl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5">
              <a:lnSpc>
                <a:spcPct val="90000"/>
              </a:lnSpc>
              <a:buFont typeface="Wingdings" pitchFamily="2" charset="2"/>
              <a:buChar char="q"/>
            </a:pPr>
            <a:endParaRPr lang="es-ES" sz="2200" dirty="0" smtClean="0">
              <a:latin typeface="Arial" pitchFamily="34" charset="0"/>
              <a:cs typeface="Arial" pitchFamily="34" charset="0"/>
            </a:endParaRPr>
          </a:p>
          <a:p>
            <a:pPr lvl="5">
              <a:lnSpc>
                <a:spcPct val="90000"/>
              </a:lnSpc>
              <a:buFont typeface="Wingdings" pitchFamily="2" charset="2"/>
              <a:buChar char="q"/>
            </a:pPr>
            <a:endParaRPr lang="es-ES" sz="2200" dirty="0" smtClean="0">
              <a:latin typeface="Arial" pitchFamily="34" charset="0"/>
              <a:cs typeface="Arial" pitchFamily="34" charset="0"/>
            </a:endParaRPr>
          </a:p>
          <a:p>
            <a:pPr lvl="5">
              <a:lnSpc>
                <a:spcPct val="90000"/>
              </a:lnSpc>
              <a:buFont typeface="Wingdings" pitchFamily="2" charset="2"/>
              <a:buChar char="q"/>
            </a:pPr>
            <a:endParaRPr lang="es-ES" sz="22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endParaRPr lang="es-ES" dirty="0" smtClean="0"/>
          </a:p>
          <a:p>
            <a:pPr lvl="2">
              <a:lnSpc>
                <a:spcPct val="90000"/>
              </a:lnSpc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Trabajo grupal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None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Analizar, discutir y sacar conclusiones:</a:t>
            </a:r>
          </a:p>
          <a:p>
            <a:pPr lvl="2">
              <a:lnSpc>
                <a:spcPct val="90000"/>
              </a:lnSpc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¿Para qué es necesario diseñar una Planificación Estratégica de VYE ? Señale de 3 a 4 argumentos.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Ø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dirty="0" smtClean="0">
                <a:latin typeface="Arial" pitchFamily="34" charset="0"/>
                <a:cs typeface="Arial" pitchFamily="34" charset="0"/>
              </a:rPr>
              <a:t>Identifique los beneficios y riesgos que tiene para VYE en general y los programas en particular. </a:t>
            </a:r>
          </a:p>
          <a:p>
            <a:pPr lvl="2">
              <a:lnSpc>
                <a:spcPct val="90000"/>
              </a:lnSpc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5">
              <a:lnSpc>
                <a:spcPct val="90000"/>
              </a:lnSpc>
              <a:buFont typeface="Wingdings" pitchFamily="2" charset="2"/>
              <a:buChar char="q"/>
            </a:pPr>
            <a:endParaRPr lang="es-ES" sz="2200" dirty="0" smtClean="0">
              <a:latin typeface="Arial" pitchFamily="34" charset="0"/>
              <a:cs typeface="Arial" pitchFamily="34" charset="0"/>
            </a:endParaRPr>
          </a:p>
          <a:p>
            <a:pPr lvl="5">
              <a:lnSpc>
                <a:spcPct val="90000"/>
              </a:lnSpc>
              <a:buFont typeface="Wingdings" pitchFamily="2" charset="2"/>
              <a:buChar char="q"/>
            </a:pPr>
            <a:endParaRPr lang="es-ES" sz="2200" dirty="0" smtClean="0">
              <a:latin typeface="Arial" pitchFamily="34" charset="0"/>
              <a:cs typeface="Arial" pitchFamily="34" charset="0"/>
            </a:endParaRPr>
          </a:p>
          <a:p>
            <a:pPr lvl="5">
              <a:lnSpc>
                <a:spcPct val="90000"/>
              </a:lnSpc>
              <a:buFont typeface="Wingdings" pitchFamily="2" charset="2"/>
              <a:buChar char="q"/>
            </a:pPr>
            <a:endParaRPr lang="es-ES" sz="22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endParaRPr lang="es-ES" dirty="0" smtClean="0"/>
          </a:p>
          <a:p>
            <a:pPr lvl="2">
              <a:lnSpc>
                <a:spcPct val="90000"/>
              </a:lnSpc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¿</a:t>
            </a:r>
            <a:r>
              <a:rPr lang="es-ES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Para qué es necesario diseñar una Planificación Estratégica de VYE </a:t>
            </a:r>
            <a:r>
              <a:rPr lang="es-ES" sz="2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? </a:t>
            </a:r>
            <a:br>
              <a:rPr lang="es-ES" sz="2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ES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Conclusiones del trabajo en grupo</a:t>
            </a:r>
            <a:r>
              <a:rPr lang="es-ES" sz="2400" dirty="0" smtClean="0">
                <a:latin typeface="Arial Black" pitchFamily="34" charset="0"/>
              </a:rPr>
              <a:t>.</a:t>
            </a:r>
            <a:endParaRPr lang="es-UY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Para organizarnos, aclarar tareas roles… ser más operativos… </a:t>
            </a:r>
          </a:p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Alinearnos y ordenarnos</a:t>
            </a:r>
          </a:p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Hacer sinergias</a:t>
            </a:r>
          </a:p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Búsqueda de contribución a la sociedad al país… una mirada política…</a:t>
            </a:r>
          </a:p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Pensar una institución con más de 20 años como nos </a:t>
            </a:r>
            <a:r>
              <a:rPr lang="es-UY" sz="5600" dirty="0" err="1" smtClean="0">
                <a:latin typeface="Arial" pitchFamily="34" charset="0"/>
                <a:cs typeface="Arial" pitchFamily="34" charset="0"/>
              </a:rPr>
              <a:t>aggiornamos</a:t>
            </a:r>
            <a:r>
              <a:rPr lang="es-UY" sz="5600" dirty="0" smtClean="0">
                <a:latin typeface="Arial" pitchFamily="34" charset="0"/>
                <a:cs typeface="Arial" pitchFamily="34" charset="0"/>
              </a:rPr>
              <a:t> a estos tiempos con los históricos y con los integrantes nuevos… </a:t>
            </a:r>
          </a:p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Recambios generacionales… </a:t>
            </a:r>
          </a:p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Pensar desde un lugar de mayor responsabilidad… </a:t>
            </a:r>
          </a:p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Profesionalizarnos… institución que ha crecido mucho (recursos humanos, recursos económicos)</a:t>
            </a:r>
          </a:p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Desde nuestros propios recursos… transitar hacia una forma de dirección más colectiva… </a:t>
            </a:r>
          </a:p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Construcción de una </a:t>
            </a:r>
            <a:r>
              <a:rPr lang="es-UY" sz="5600" dirty="0" err="1" smtClean="0">
                <a:latin typeface="Arial" pitchFamily="34" charset="0"/>
                <a:cs typeface="Arial" pitchFamily="34" charset="0"/>
              </a:rPr>
              <a:t>VyE</a:t>
            </a:r>
            <a:r>
              <a:rPr lang="es-UY" sz="5600" dirty="0" smtClean="0">
                <a:latin typeface="Arial" pitchFamily="34" charset="0"/>
                <a:cs typeface="Arial" pitchFamily="34" charset="0"/>
              </a:rPr>
              <a:t>… la estaríamos construyendo entre varios…</a:t>
            </a:r>
          </a:p>
          <a:p>
            <a:pPr lvl="0"/>
            <a:r>
              <a:rPr lang="es-UY" sz="5600" dirty="0" smtClean="0">
                <a:latin typeface="Arial" pitchFamily="34" charset="0"/>
                <a:cs typeface="Arial" pitchFamily="34" charset="0"/>
              </a:rPr>
              <a:t>Lo global (institución) y lo específico (los equipos) de </a:t>
            </a:r>
            <a:r>
              <a:rPr lang="es-UY" sz="5600" dirty="0" err="1" smtClean="0">
                <a:latin typeface="Arial" pitchFamily="34" charset="0"/>
                <a:cs typeface="Arial" pitchFamily="34" charset="0"/>
              </a:rPr>
              <a:t>VyE</a:t>
            </a:r>
            <a:r>
              <a:rPr lang="es-UY" sz="5600" dirty="0" smtClean="0">
                <a:latin typeface="Arial" pitchFamily="34" charset="0"/>
                <a:cs typeface="Arial" pitchFamily="34" charset="0"/>
              </a:rPr>
              <a:t>… como potencialidad. Ej. Cada coordinador piensa su propio equipo… </a:t>
            </a:r>
          </a:p>
          <a:p>
            <a:pPr lvl="0">
              <a:buNone/>
            </a:pPr>
            <a:r>
              <a:rPr lang="es-UY" dirty="0" smtClean="0"/>
              <a:t> </a:t>
            </a:r>
          </a:p>
          <a:p>
            <a:endParaRPr lang="es-UY" dirty="0" smtClean="0"/>
          </a:p>
          <a:p>
            <a:endParaRPr lang="es-UY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25000" lnSpcReduction="20000"/>
          </a:bodyPr>
          <a:lstStyle/>
          <a:p>
            <a:pPr lvl="0"/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ES" sz="5600" dirty="0" smtClean="0">
                <a:latin typeface="Arial" pitchFamily="34" charset="0"/>
                <a:cs typeface="Arial" pitchFamily="34" charset="0"/>
              </a:rPr>
              <a:t>Para unificar intenciones en nuestras acciones.</a:t>
            </a:r>
            <a:endParaRPr lang="es-UY" sz="5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ES" sz="5600" dirty="0" smtClean="0">
                <a:latin typeface="Arial" pitchFamily="34" charset="0"/>
                <a:cs typeface="Arial" pitchFamily="34" charset="0"/>
              </a:rPr>
              <a:t>Para optimizar -eficacia y eficiencia-los RRHH y los RR económicos.</a:t>
            </a:r>
            <a:endParaRPr lang="es-UY" sz="5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ES" sz="5600" dirty="0" smtClean="0">
                <a:latin typeface="Arial" pitchFamily="34" charset="0"/>
                <a:cs typeface="Arial" pitchFamily="34" charset="0"/>
              </a:rPr>
              <a:t>Para </a:t>
            </a:r>
            <a:r>
              <a:rPr lang="es-ES" sz="5600" dirty="0" err="1" smtClean="0">
                <a:latin typeface="Arial" pitchFamily="34" charset="0"/>
                <a:cs typeface="Arial" pitchFamily="34" charset="0"/>
              </a:rPr>
              <a:t>reposicionar</a:t>
            </a:r>
            <a:r>
              <a:rPr lang="es-ES" sz="5600" dirty="0" smtClean="0">
                <a:latin typeface="Arial" pitchFamily="34" charset="0"/>
                <a:cs typeface="Arial" pitchFamily="34" charset="0"/>
              </a:rPr>
              <a:t> políticamente la institución ante la </a:t>
            </a:r>
            <a:r>
              <a:rPr lang="es-ES" sz="5600" dirty="0" err="1" smtClean="0">
                <a:latin typeface="Arial" pitchFamily="34" charset="0"/>
                <a:cs typeface="Arial" pitchFamily="34" charset="0"/>
              </a:rPr>
              <a:t>soc</a:t>
            </a:r>
            <a:r>
              <a:rPr lang="es-ES" sz="5600" dirty="0" smtClean="0">
                <a:latin typeface="Arial" pitchFamily="34" charset="0"/>
                <a:cs typeface="Arial" pitchFamily="34" charset="0"/>
              </a:rPr>
              <a:t>. civil y los actores del estado que resultan estratégicos para nuestros objetivos.</a:t>
            </a:r>
            <a:endParaRPr lang="es-UY" sz="5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ES" sz="5600" dirty="0" smtClean="0">
                <a:latin typeface="Arial" pitchFamily="34" charset="0"/>
                <a:cs typeface="Arial" pitchFamily="34" charset="0"/>
              </a:rPr>
              <a:t>Para rediseñar la Institución y su institucionalidad.</a:t>
            </a:r>
            <a:endParaRPr lang="es-UY" sz="5600" dirty="0" smtClean="0">
              <a:latin typeface="Arial" pitchFamily="34" charset="0"/>
              <a:cs typeface="Arial" pitchFamily="34" charset="0"/>
            </a:endParaRPr>
          </a:p>
          <a:p>
            <a:endParaRPr lang="es-UY" sz="5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7224" y="214290"/>
            <a:ext cx="7829576" cy="1203348"/>
          </a:xfrm>
        </p:spPr>
        <p:txBody>
          <a:bodyPr>
            <a:normAutofit fontScale="90000"/>
          </a:bodyPr>
          <a:lstStyle/>
          <a:p>
            <a:pPr lvl="2" algn="ctr" rtl="0">
              <a:spcBef>
                <a:spcPct val="0"/>
              </a:spcBef>
            </a:pPr>
            <a:r>
              <a:rPr lang="es-UY" dirty="0" smtClean="0">
                <a:latin typeface="Arial Black" pitchFamily="34" charset="0"/>
              </a:rPr>
              <a:t>    </a:t>
            </a:r>
            <a:br>
              <a:rPr lang="es-UY" dirty="0" smtClean="0">
                <a:latin typeface="Arial Black" pitchFamily="34" charset="0"/>
              </a:rPr>
            </a:br>
            <a:r>
              <a:rPr lang="es-UY" dirty="0">
                <a:latin typeface="Arial Black" pitchFamily="34" charset="0"/>
              </a:rPr>
              <a:t/>
            </a:r>
            <a:br>
              <a:rPr lang="es-UY" dirty="0">
                <a:latin typeface="Arial Black" pitchFamily="34" charset="0"/>
              </a:rPr>
            </a:br>
            <a:r>
              <a:rPr lang="es-ES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Identifique los beneficios y riesgos que tiene para VYE en general y los programas en particular. </a:t>
            </a:r>
            <a:br>
              <a:rPr lang="es-ES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</a:br>
            <a:endParaRPr lang="es-UY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000100" y="1214422"/>
            <a:ext cx="3714776" cy="564357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LOS BENEFICIOS</a:t>
            </a:r>
          </a:p>
          <a:p>
            <a:r>
              <a:rPr lang="es-ES" sz="1400" dirty="0" smtClean="0">
                <a:latin typeface="Arial" pitchFamily="34" charset="0"/>
                <a:cs typeface="Arial" pitchFamily="34" charset="0"/>
              </a:rPr>
              <a:t>Fortalecer el espacio de coordinación como equipo de trabajo.</a:t>
            </a:r>
            <a:endParaRPr lang="es-UY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latin typeface="Arial" pitchFamily="34" charset="0"/>
                <a:cs typeface="Arial" pitchFamily="34" charset="0"/>
              </a:rPr>
              <a:t>Re plantear  el rol del/la coordinadora. </a:t>
            </a:r>
            <a:endParaRPr lang="es-UY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latin typeface="Arial" pitchFamily="34" charset="0"/>
                <a:cs typeface="Arial" pitchFamily="34" charset="0"/>
              </a:rPr>
              <a:t>Desarrollo de líneas de incidencia de beneficio colectivo para los diferentes programas.</a:t>
            </a:r>
            <a:endParaRPr lang="es-UY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latin typeface="Arial" pitchFamily="34" charset="0"/>
                <a:cs typeface="Arial" pitchFamily="34" charset="0"/>
              </a:rPr>
              <a:t>Fortalecimiento de la identidad institucional.</a:t>
            </a:r>
            <a:endParaRPr lang="es-UY" sz="1400" dirty="0" smtClean="0">
              <a:latin typeface="Arial" pitchFamily="34" charset="0"/>
              <a:cs typeface="Arial" pitchFamily="34" charset="0"/>
            </a:endParaRPr>
          </a:p>
          <a:p>
            <a:endParaRPr lang="es-UY" sz="1400" dirty="0" smtClean="0">
              <a:latin typeface="Arial" pitchFamily="34" charset="0"/>
              <a:cs typeface="Arial" pitchFamily="34" charset="0"/>
            </a:endParaRPr>
          </a:p>
          <a:p>
            <a:endParaRPr lang="es-UY" sz="1400" dirty="0" smtClean="0">
              <a:latin typeface="Arial" pitchFamily="34" charset="0"/>
              <a:cs typeface="Arial" pitchFamily="34" charset="0"/>
            </a:endParaRPr>
          </a:p>
          <a:p>
            <a:endParaRPr lang="es-UY" sz="1400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UY" sz="1400" dirty="0" smtClean="0">
                <a:latin typeface="Arial" pitchFamily="34" charset="0"/>
                <a:cs typeface="Arial" pitchFamily="34" charset="0"/>
              </a:rPr>
              <a:t>Construcción colectiva</a:t>
            </a:r>
          </a:p>
          <a:p>
            <a:pPr lvl="0">
              <a:buFont typeface="Wingdings" pitchFamily="2" charset="2"/>
              <a:buChar char="Ø"/>
            </a:pPr>
            <a:r>
              <a:rPr lang="es-UY" sz="1400" dirty="0" smtClean="0">
                <a:latin typeface="Arial" pitchFamily="34" charset="0"/>
                <a:cs typeface="Arial" pitchFamily="34" charset="0"/>
              </a:rPr>
              <a:t>Implica un proceso de participación genuina de todos y especialmente de nosotros (este espacio)… </a:t>
            </a:r>
          </a:p>
          <a:p>
            <a:pPr lvl="0">
              <a:buFont typeface="Wingdings" pitchFamily="2" charset="2"/>
              <a:buChar char="Ø"/>
            </a:pPr>
            <a:r>
              <a:rPr lang="es-UY" sz="1400" dirty="0" smtClean="0">
                <a:latin typeface="Arial" pitchFamily="34" charset="0"/>
                <a:cs typeface="Arial" pitchFamily="34" charset="0"/>
              </a:rPr>
              <a:t>Certeza que ofrece la PE… ordena… da marcos… nos proyecta… </a:t>
            </a:r>
          </a:p>
          <a:p>
            <a:pPr>
              <a:buFont typeface="Wingdings" pitchFamily="2" charset="2"/>
              <a:buChar char="Ø"/>
            </a:pPr>
            <a:endParaRPr lang="es-UY" sz="1400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857752" y="1214422"/>
            <a:ext cx="3825238" cy="5357850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s-ES" sz="56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LOS RIESGOS</a:t>
            </a:r>
          </a:p>
          <a:p>
            <a:r>
              <a:rPr lang="es-ES" sz="5600" dirty="0" smtClean="0">
                <a:latin typeface="Arial" pitchFamily="34" charset="0"/>
                <a:cs typeface="Arial" pitchFamily="34" charset="0"/>
              </a:rPr>
              <a:t>Opciones personales de no asumir caminos colectivos.</a:t>
            </a:r>
            <a:endParaRPr lang="es-UY" sz="56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5600" dirty="0" smtClean="0">
                <a:latin typeface="Arial" pitchFamily="34" charset="0"/>
                <a:cs typeface="Arial" pitchFamily="34" charset="0"/>
              </a:rPr>
              <a:t>Tensión entre la “tarea concreta” (acompañamiento al equipo) y tareas institucionales.</a:t>
            </a:r>
            <a:endParaRPr lang="es-UY" sz="56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5600" dirty="0" smtClean="0">
                <a:latin typeface="Arial" pitchFamily="34" charset="0"/>
                <a:cs typeface="Arial" pitchFamily="34" charset="0"/>
              </a:rPr>
              <a:t>No contar con formación y experiencia y formación de cuadros políticos para la incidencia. </a:t>
            </a:r>
            <a:endParaRPr lang="es-UY" sz="56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5600" dirty="0" smtClean="0">
                <a:latin typeface="Arial" pitchFamily="34" charset="0"/>
                <a:cs typeface="Arial" pitchFamily="34" charset="0"/>
              </a:rPr>
              <a:t>No alcanzar consensos o acciones concretas.</a:t>
            </a:r>
            <a:endParaRPr lang="es-UY" sz="56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5600" dirty="0" smtClean="0">
                <a:latin typeface="Arial" pitchFamily="34" charset="0"/>
                <a:cs typeface="Arial" pitchFamily="34" charset="0"/>
              </a:rPr>
              <a:t> Distancias territoriales</a:t>
            </a:r>
          </a:p>
          <a:p>
            <a:pPr lvl="0">
              <a:buFont typeface="Wingdings" pitchFamily="2" charset="2"/>
              <a:buChar char="Ø"/>
            </a:pPr>
            <a:r>
              <a:rPr lang="es-UY" sz="5600" dirty="0" smtClean="0">
                <a:latin typeface="Arial" pitchFamily="34" charset="0"/>
                <a:cs typeface="Arial" pitchFamily="34" charset="0"/>
              </a:rPr>
              <a:t>Movilidad del personal… el </a:t>
            </a:r>
            <a:r>
              <a:rPr lang="es-UY" sz="5600" dirty="0" err="1" smtClean="0">
                <a:latin typeface="Arial" pitchFamily="34" charset="0"/>
                <a:cs typeface="Arial" pitchFamily="34" charset="0"/>
              </a:rPr>
              <a:t>multiempleo</a:t>
            </a:r>
            <a:r>
              <a:rPr lang="es-UY" sz="5600" dirty="0" smtClean="0">
                <a:latin typeface="Arial" pitchFamily="34" charset="0"/>
                <a:cs typeface="Arial" pitchFamily="34" charset="0"/>
              </a:rPr>
              <a:t>… necesidad de incorporarlo al análisis estratégico… </a:t>
            </a:r>
          </a:p>
          <a:p>
            <a:pPr lvl="0">
              <a:buFont typeface="Wingdings" pitchFamily="2" charset="2"/>
              <a:buChar char="Ø"/>
            </a:pPr>
            <a:r>
              <a:rPr lang="es-UY" sz="5600" dirty="0" smtClean="0">
                <a:latin typeface="Arial" pitchFamily="34" charset="0"/>
                <a:cs typeface="Arial" pitchFamily="34" charset="0"/>
              </a:rPr>
              <a:t>Análisis de distintos convenios… ¿cualquier cosa sirve…?... </a:t>
            </a:r>
          </a:p>
          <a:p>
            <a:pPr lvl="0">
              <a:buFont typeface="Wingdings" pitchFamily="2" charset="2"/>
              <a:buChar char="Ø"/>
            </a:pPr>
            <a:r>
              <a:rPr lang="es-UY" sz="5600" dirty="0" smtClean="0">
                <a:latin typeface="Arial" pitchFamily="34" charset="0"/>
                <a:cs typeface="Arial" pitchFamily="34" charset="0"/>
              </a:rPr>
              <a:t>Gestión de recursos humanos… implica una responsabilidad de cada uno de nosotros. </a:t>
            </a:r>
          </a:p>
          <a:p>
            <a:pPr lvl="0">
              <a:buFont typeface="Wingdings" pitchFamily="2" charset="2"/>
              <a:buChar char="Ø"/>
            </a:pPr>
            <a:r>
              <a:rPr lang="es-UY" sz="5600" dirty="0" smtClean="0">
                <a:latin typeface="Arial" pitchFamily="34" charset="0"/>
                <a:cs typeface="Arial" pitchFamily="34" charset="0"/>
              </a:rPr>
              <a:t>Presupuesto de </a:t>
            </a:r>
            <a:r>
              <a:rPr lang="es-UY" sz="5600" dirty="0" err="1" smtClean="0">
                <a:latin typeface="Arial" pitchFamily="34" charset="0"/>
                <a:cs typeface="Arial" pitchFamily="34" charset="0"/>
              </a:rPr>
              <a:t>VyE</a:t>
            </a:r>
            <a:r>
              <a:rPr lang="es-UY" sz="5600" dirty="0" smtClean="0">
                <a:latin typeface="Arial" pitchFamily="34" charset="0"/>
                <a:cs typeface="Arial" pitchFamily="34" charset="0"/>
              </a:rPr>
              <a:t>… responsabilidad, transparencia… </a:t>
            </a:r>
          </a:p>
          <a:p>
            <a:pPr lvl="0">
              <a:buFont typeface="Wingdings" pitchFamily="2" charset="2"/>
              <a:buChar char="Ø"/>
            </a:pPr>
            <a:r>
              <a:rPr lang="es-UY" sz="5600" dirty="0" smtClean="0">
                <a:latin typeface="Arial" pitchFamily="34" charset="0"/>
                <a:cs typeface="Arial" pitchFamily="34" charset="0"/>
              </a:rPr>
              <a:t>Búsqueda de fuentes de recursos… (proyectos…)</a:t>
            </a:r>
          </a:p>
          <a:p>
            <a:pPr lvl="0">
              <a:buFont typeface="Wingdings" pitchFamily="2" charset="2"/>
              <a:buChar char="Ø"/>
            </a:pPr>
            <a:r>
              <a:rPr lang="es-UY" sz="5600" dirty="0" smtClean="0">
                <a:latin typeface="Arial" pitchFamily="34" charset="0"/>
                <a:cs typeface="Arial" pitchFamily="34" charset="0"/>
              </a:rPr>
              <a:t>La expectativa puesta en la PE</a:t>
            </a:r>
          </a:p>
          <a:p>
            <a:pPr lvl="0">
              <a:buFont typeface="Wingdings" pitchFamily="2" charset="2"/>
              <a:buChar char="Ø"/>
            </a:pPr>
            <a:r>
              <a:rPr lang="es-UY" sz="5600" dirty="0" smtClean="0">
                <a:latin typeface="Arial" pitchFamily="34" charset="0"/>
                <a:cs typeface="Arial" pitchFamily="34" charset="0"/>
              </a:rPr>
              <a:t>Los tiempos de los coordinadores… integrar a la gestión mas institucional… dejar algo de “nuestra chacra”… </a:t>
            </a:r>
          </a:p>
          <a:p>
            <a:pPr lvl="0">
              <a:buFont typeface="Wingdings" pitchFamily="2" charset="2"/>
              <a:buChar char="Ø"/>
            </a:pPr>
            <a:r>
              <a:rPr lang="es-UY" sz="56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UY" dirty="0" smtClean="0"/>
          </a:p>
          <a:p>
            <a:endParaRPr lang="es-UY" dirty="0"/>
          </a:p>
        </p:txBody>
      </p:sp>
      <p:sp>
        <p:nvSpPr>
          <p:cNvPr id="5" name="4 Rectángulo"/>
          <p:cNvSpPr/>
          <p:nvPr/>
        </p:nvSpPr>
        <p:spPr>
          <a:xfrm>
            <a:off x="2286000" y="2551837"/>
            <a:ext cx="4572000" cy="424732"/>
          </a:xfrm>
          <a:prstGeom prst="rect">
            <a:avLst/>
          </a:prstGeom>
        </p:spPr>
        <p:txBody>
          <a:bodyPr>
            <a:spAutoFit/>
          </a:bodyPr>
          <a:lstStyle/>
          <a:p>
            <a:pPr lvl="2">
              <a:lnSpc>
                <a:spcPct val="90000"/>
              </a:lnSpc>
              <a:buFont typeface="Wingdings" pitchFamily="2" charset="2"/>
              <a:buChar char="Ø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Preguntas claves para realizar la Planificación Estratégica</a:t>
            </a:r>
            <a:r>
              <a:rPr lang="es-ES" b="1" dirty="0" smtClean="0"/>
              <a:t>.</a:t>
            </a:r>
            <a:endParaRPr lang="es-UY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s-UY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s-ES" sz="2400" dirty="0" smtClean="0"/>
              <a:t> </a:t>
            </a:r>
            <a:endParaRPr lang="es-UY" sz="2400" dirty="0" smtClean="0"/>
          </a:p>
          <a:p>
            <a:r>
              <a:rPr lang="es-ES" sz="8000" b="1" dirty="0" smtClean="0">
                <a:latin typeface="Arial" pitchFamily="34" charset="0"/>
                <a:cs typeface="Arial" pitchFamily="34" charset="0"/>
              </a:rPr>
              <a:t>1.-  ¿Para qué existimos? </a:t>
            </a:r>
            <a:endParaRPr lang="es-UY" sz="80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¿Cuál es nuestra razón de ser?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¿Cuáles son nuestros valores compartidos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¿Qué cosas nos impulsan a trabajar?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¿Cómo habrá cambiado el contexto de la infancia en </a:t>
            </a:r>
            <a:r>
              <a:rPr lang="es-ES" sz="8000" dirty="0" err="1" smtClean="0">
                <a:latin typeface="Arial" pitchFamily="34" charset="0"/>
                <a:cs typeface="Arial" pitchFamily="34" charset="0"/>
              </a:rPr>
              <a:t>xx</a:t>
            </a:r>
            <a:r>
              <a:rPr lang="es-ES" sz="8000" dirty="0" smtClean="0">
                <a:latin typeface="Arial" pitchFamily="34" charset="0"/>
                <a:cs typeface="Arial" pitchFamily="34" charset="0"/>
              </a:rPr>
              <a:t> período como producto de nuestro trabajo?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Esta es la MISIÓN de VYE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 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8000" b="1" dirty="0" smtClean="0">
                <a:latin typeface="Arial" pitchFamily="34" charset="0"/>
                <a:cs typeface="Arial" pitchFamily="34" charset="0"/>
              </a:rPr>
              <a:t>2.- ¿Cuáles son nuestras fortalezas  y limitaciones?</a:t>
            </a:r>
            <a:endParaRPr lang="es-UY" sz="80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¿Quiénes son nuestros aliados, competidores, opositores?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¿Cuáles de estos actores son importantes para VYE?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¿Cuáles de todos estos factores son importantes para el éxito o fracaso de nuestra tarea y sus proyectos de mediano y largo alcance?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 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endParaRPr lang="es-UY" sz="8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Preguntas claves para realizar la Planificación Estratégica</a:t>
            </a:r>
            <a:r>
              <a:rPr lang="es-ES" b="1" dirty="0" smtClean="0"/>
              <a:t>.</a:t>
            </a:r>
            <a:endParaRPr lang="es-UY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28662" y="1447800"/>
            <a:ext cx="7758138" cy="4838720"/>
          </a:xfrm>
        </p:spPr>
        <p:txBody>
          <a:bodyPr>
            <a:normAutofit fontScale="25000" lnSpcReduction="20000"/>
          </a:bodyPr>
          <a:lstStyle/>
          <a:p>
            <a:r>
              <a:rPr lang="es-ES" sz="7200" b="1" dirty="0" smtClean="0">
                <a:latin typeface="Arial" pitchFamily="34" charset="0"/>
                <a:cs typeface="Arial" pitchFamily="34" charset="0"/>
              </a:rPr>
              <a:t>3.- ¿Cuáles son nuestras ventajas competitivas?</a:t>
            </a:r>
            <a:endParaRPr lang="es-UY" sz="72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7200" dirty="0" smtClean="0">
                <a:latin typeface="Arial" pitchFamily="34" charset="0"/>
                <a:cs typeface="Arial" pitchFamily="34" charset="0"/>
              </a:rPr>
              <a:t>¿Cuáles son los programas  más eficientes?</a:t>
            </a:r>
          </a:p>
          <a:p>
            <a:pPr>
              <a:buFont typeface="Wingdings" pitchFamily="2" charset="2"/>
              <a:buChar char="Ø"/>
            </a:pPr>
            <a:r>
              <a:rPr lang="es-ES" sz="7200" dirty="0" smtClean="0">
                <a:latin typeface="Arial" pitchFamily="34" charset="0"/>
                <a:cs typeface="Arial" pitchFamily="34" charset="0"/>
              </a:rPr>
              <a:t> ¿Cuál es el valor y la rentabilidad de VYE?</a:t>
            </a:r>
            <a:endParaRPr lang="es-UY" sz="7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7200" dirty="0" smtClean="0">
                <a:latin typeface="Arial" pitchFamily="34" charset="0"/>
                <a:cs typeface="Arial" pitchFamily="34" charset="0"/>
              </a:rPr>
              <a:t>¿Qué estrategias debemos poner en práctica para optimizar los resultados que queremos obtener?</a:t>
            </a:r>
            <a:endParaRPr lang="es-UY" sz="7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s-ES" sz="7200" dirty="0" smtClean="0">
                <a:latin typeface="Arial" pitchFamily="34" charset="0"/>
                <a:cs typeface="Arial" pitchFamily="34" charset="0"/>
              </a:rPr>
              <a:t> </a:t>
            </a:r>
            <a:endParaRPr lang="es-UY" sz="72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7200" b="1" dirty="0" smtClean="0">
                <a:latin typeface="Arial" pitchFamily="34" charset="0"/>
                <a:cs typeface="Arial" pitchFamily="34" charset="0"/>
              </a:rPr>
              <a:t>4.-¿ Cuáles son los énfasis y prioridades de VYE?</a:t>
            </a:r>
            <a:endParaRPr lang="es-UY" sz="72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7200" dirty="0" smtClean="0">
                <a:latin typeface="Arial" pitchFamily="34" charset="0"/>
                <a:cs typeface="Arial" pitchFamily="34" charset="0"/>
              </a:rPr>
              <a:t>¿Qué cualidades y qué impacto tendrá nuestra acción educativa en los niños y adolescentes y sus familias? ¿ Y en el contexto de las PPSS?</a:t>
            </a:r>
          </a:p>
          <a:p>
            <a:pPr>
              <a:buFont typeface="Wingdings" pitchFamily="2" charset="2"/>
              <a:buChar char="Ø"/>
            </a:pPr>
            <a:r>
              <a:rPr lang="es-ES" sz="7200" dirty="0" smtClean="0">
                <a:latin typeface="Arial" pitchFamily="34" charset="0"/>
                <a:cs typeface="Arial" pitchFamily="34" charset="0"/>
              </a:rPr>
              <a:t>¿Todos tenemos los mismos énfasis y prioridades?</a:t>
            </a:r>
            <a:endParaRPr lang="es-UY" sz="7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7200" dirty="0" smtClean="0">
                <a:latin typeface="Arial" pitchFamily="34" charset="0"/>
                <a:cs typeface="Arial" pitchFamily="34" charset="0"/>
              </a:rPr>
              <a:t>Esta es la VISIÓN</a:t>
            </a:r>
            <a:endParaRPr lang="es-UY" sz="7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s-ES" sz="7200" dirty="0" smtClean="0">
                <a:latin typeface="Arial" pitchFamily="34" charset="0"/>
                <a:cs typeface="Arial" pitchFamily="34" charset="0"/>
              </a:rPr>
              <a:t> </a:t>
            </a:r>
            <a:endParaRPr lang="es-UY" sz="72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7200" b="1" dirty="0" smtClean="0">
                <a:latin typeface="Arial" pitchFamily="34" charset="0"/>
                <a:cs typeface="Arial" pitchFamily="34" charset="0"/>
              </a:rPr>
              <a:t>5.- ¿Sobre qué aspectos de la visión y del entorno debe enfocarse prioritariamente la institución a mediano y largo plazo?</a:t>
            </a:r>
            <a:endParaRPr lang="es-UY" sz="72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7200" dirty="0" smtClean="0">
                <a:latin typeface="Arial" pitchFamily="34" charset="0"/>
                <a:cs typeface="Arial" pitchFamily="34" charset="0"/>
              </a:rPr>
              <a:t>¿Cuáles serán las estrategias prioritarias?</a:t>
            </a:r>
          </a:p>
          <a:p>
            <a:pPr>
              <a:buFont typeface="Wingdings" pitchFamily="2" charset="2"/>
              <a:buChar char="Ø"/>
            </a:pPr>
            <a:endParaRPr lang="es-ES" sz="72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7200" b="1" dirty="0" smtClean="0">
                <a:latin typeface="Arial" pitchFamily="34" charset="0"/>
                <a:cs typeface="Arial" pitchFamily="34" charset="0"/>
              </a:rPr>
              <a:t>6.- ¿Quiénes se comprometen con la Planificación Estratégica?</a:t>
            </a:r>
          </a:p>
          <a:p>
            <a:pPr>
              <a:buFont typeface="Wingdings" pitchFamily="2" charset="2"/>
              <a:buChar char="Ø"/>
            </a:pPr>
            <a:r>
              <a:rPr lang="es-ES" sz="7200" b="1" dirty="0" smtClean="0">
                <a:latin typeface="Arial" pitchFamily="34" charset="0"/>
                <a:cs typeface="Arial" pitchFamily="34" charset="0"/>
              </a:rPr>
              <a:t>¿</a:t>
            </a:r>
            <a:r>
              <a:rPr lang="es-ES" sz="7200" dirty="0" smtClean="0">
                <a:latin typeface="Arial" pitchFamily="34" charset="0"/>
                <a:cs typeface="Arial" pitchFamily="34" charset="0"/>
              </a:rPr>
              <a:t>Qué debemos hacer para que la PE sea el foco de trabajo?</a:t>
            </a:r>
          </a:p>
          <a:p>
            <a:pPr>
              <a:buFont typeface="Wingdings" pitchFamily="2" charset="2"/>
              <a:buChar char="Ø"/>
            </a:pPr>
            <a:endParaRPr lang="es-UY" sz="72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s-ES" sz="7200" b="1" dirty="0" smtClean="0">
                <a:latin typeface="Arial" pitchFamily="34" charset="0"/>
                <a:cs typeface="Arial" pitchFamily="34" charset="0"/>
              </a:rPr>
              <a:t> </a:t>
            </a:r>
            <a:endParaRPr lang="es-UY" sz="72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UY" sz="6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800" dirty="0" smtClean="0"/>
              <a:t> </a:t>
            </a:r>
            <a:endParaRPr lang="es-UY" sz="800" dirty="0" smtClean="0"/>
          </a:p>
          <a:p>
            <a:r>
              <a:rPr lang="es-ES" sz="800" dirty="0" smtClean="0"/>
              <a:t> </a:t>
            </a:r>
            <a:endParaRPr lang="es-UY" sz="800" dirty="0" smtClean="0"/>
          </a:p>
          <a:p>
            <a:r>
              <a:rPr lang="es-ES" sz="800" dirty="0" smtClean="0"/>
              <a:t> </a:t>
            </a:r>
            <a:endParaRPr lang="es-UY" sz="800" dirty="0" smtClean="0"/>
          </a:p>
          <a:p>
            <a:r>
              <a:rPr lang="es-ES" sz="800" dirty="0" smtClean="0"/>
              <a:t>     </a:t>
            </a:r>
            <a:endParaRPr lang="es-UY" sz="800" dirty="0" smtClean="0"/>
          </a:p>
          <a:p>
            <a:r>
              <a:rPr lang="es-ES" sz="800" dirty="0" smtClean="0"/>
              <a:t> </a:t>
            </a:r>
            <a:endParaRPr lang="es-UY" sz="800" dirty="0" smtClean="0"/>
          </a:p>
          <a:p>
            <a:r>
              <a:rPr lang="es-ES" sz="800" dirty="0" smtClean="0"/>
              <a:t> </a:t>
            </a:r>
            <a:endParaRPr lang="es-UY" sz="800" dirty="0" smtClean="0"/>
          </a:p>
          <a:p>
            <a:pPr>
              <a:buNone/>
            </a:pPr>
            <a:r>
              <a:rPr lang="es-UY" sz="8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s-ES" sz="2400" dirty="0" smtClean="0"/>
              <a:t> </a:t>
            </a:r>
            <a:endParaRPr lang="es-UY" sz="2400" dirty="0" smtClean="0"/>
          </a:p>
          <a:p>
            <a:pPr>
              <a:buNone/>
            </a:pPr>
            <a:r>
              <a:rPr lang="es-ES" sz="8000" dirty="0" smtClean="0">
                <a:latin typeface="Arial" pitchFamily="34" charset="0"/>
                <a:cs typeface="Arial" pitchFamily="34" charset="0"/>
              </a:rPr>
              <a:t> </a:t>
            </a:r>
            <a:endParaRPr lang="es-UY" sz="8000" dirty="0" smtClean="0">
              <a:latin typeface="Arial" pitchFamily="34" charset="0"/>
              <a:cs typeface="Arial" pitchFamily="34" charset="0"/>
            </a:endParaRPr>
          </a:p>
          <a:p>
            <a:endParaRPr lang="es-UY" sz="8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32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EL ANÁLISIS ESTRATÉGICO</a:t>
            </a:r>
            <a:endParaRPr lang="es-ES" sz="32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s-ES_tradnl" sz="2800" dirty="0" smtClean="0"/>
              <a:t> </a:t>
            </a:r>
            <a:r>
              <a:rPr lang="es-ES_tradnl" sz="2800" dirty="0" smtClean="0">
                <a:latin typeface="Arial" pitchFamily="34" charset="0"/>
                <a:cs typeface="Arial" pitchFamily="34" charset="0"/>
              </a:rPr>
              <a:t>Da cuenta del  “Mapa”  de la organización</a:t>
            </a:r>
          </a:p>
          <a:p>
            <a:pPr>
              <a:lnSpc>
                <a:spcPct val="90000"/>
              </a:lnSpc>
              <a:buNone/>
            </a:pPr>
            <a:endParaRPr lang="es-ES_tradnl" sz="28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90000"/>
              </a:lnSpc>
            </a:pPr>
            <a:r>
              <a:rPr lang="es-ES_tradnl" sz="2600" dirty="0" smtClean="0">
                <a:latin typeface="Arial" pitchFamily="34" charset="0"/>
                <a:cs typeface="Arial" pitchFamily="34" charset="0"/>
              </a:rPr>
              <a:t>Quienes somos                  MISIÓN    </a:t>
            </a:r>
          </a:p>
          <a:p>
            <a:pPr lvl="1">
              <a:lnSpc>
                <a:spcPct val="90000"/>
              </a:lnSpc>
            </a:pPr>
            <a:r>
              <a:rPr lang="es-ES_tradnl" sz="2600" dirty="0" smtClean="0">
                <a:latin typeface="Arial" pitchFamily="34" charset="0"/>
                <a:cs typeface="Arial" pitchFamily="34" charset="0"/>
              </a:rPr>
              <a:t>Dónde estamos		FODA</a:t>
            </a:r>
          </a:p>
          <a:p>
            <a:pPr lvl="1">
              <a:lnSpc>
                <a:spcPct val="90000"/>
              </a:lnSpc>
            </a:pPr>
            <a:r>
              <a:rPr lang="es-ES_tradnl" sz="2600" dirty="0" smtClean="0">
                <a:latin typeface="Arial" pitchFamily="34" charset="0"/>
                <a:cs typeface="Arial" pitchFamily="34" charset="0"/>
              </a:rPr>
              <a:t>Qué hacemos			PLANES ANUALES</a:t>
            </a:r>
          </a:p>
          <a:p>
            <a:pPr lvl="1">
              <a:lnSpc>
                <a:spcPct val="90000"/>
              </a:lnSpc>
            </a:pPr>
            <a:r>
              <a:rPr lang="es-ES_tradnl" sz="2600" dirty="0" smtClean="0">
                <a:latin typeface="Arial" pitchFamily="34" charset="0"/>
                <a:cs typeface="Arial" pitchFamily="34" charset="0"/>
              </a:rPr>
              <a:t>Hacia donde vamos		VISIÓN</a:t>
            </a:r>
          </a:p>
          <a:p>
            <a:pPr lvl="1">
              <a:lnSpc>
                <a:spcPct val="90000"/>
              </a:lnSpc>
            </a:pPr>
            <a:r>
              <a:rPr lang="es-ES_tradnl" sz="2600" dirty="0" smtClean="0">
                <a:latin typeface="Arial" pitchFamily="34" charset="0"/>
                <a:cs typeface="Arial" pitchFamily="34" charset="0"/>
              </a:rPr>
              <a:t>Cómo vamos a llegar          P. ESTRATEGICA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s-ES_tradnl" sz="26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s-ES_tradnl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s-ES_tradnl" sz="2800" dirty="0" smtClean="0">
                <a:latin typeface="Arial" pitchFamily="34" charset="0"/>
                <a:cs typeface="Arial" pitchFamily="34" charset="0"/>
              </a:rPr>
              <a:t> Puesta a punto; perfil; diagnóstico; cultura; liderazgo y cambio.</a:t>
            </a:r>
          </a:p>
          <a:p>
            <a:pPr>
              <a:lnSpc>
                <a:spcPct val="90000"/>
              </a:lnSpc>
              <a:buNone/>
            </a:pPr>
            <a:endParaRPr lang="es-ES_tradnl" sz="2800" dirty="0" smtClean="0"/>
          </a:p>
          <a:p>
            <a:pPr lvl="1">
              <a:lnSpc>
                <a:spcPct val="90000"/>
              </a:lnSpc>
            </a:pPr>
            <a:endParaRPr lang="es-E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¿</a:t>
            </a:r>
            <a:r>
              <a:rPr lang="es-UY" sz="36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Cuáles son las bases para la formulación de una PE?</a:t>
            </a:r>
            <a:endParaRPr lang="es-UY" sz="36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UY" dirty="0" smtClean="0">
                <a:latin typeface="Arial" pitchFamily="34" charset="0"/>
                <a:cs typeface="Arial" pitchFamily="34" charset="0"/>
              </a:rPr>
              <a:t>Constituir un equipo de referencia para desencadenar el proceso de la PE. Directivos, Directores y/o Coordinadores de programas.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Claridad  del propósito de este equipo, no solamente formular la PE sino liderar un proceso de sensibilización e involucramiento de los equipos de  programas, para alinear los planes anuales operativos a  la PE.</a:t>
            </a:r>
          </a:p>
          <a:p>
            <a:endParaRPr lang="es-U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UY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Pasos para la formulación de la PE</a:t>
            </a:r>
            <a:endParaRPr lang="es-UY" sz="32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UY" dirty="0" smtClean="0">
                <a:latin typeface="Arial" pitchFamily="34" charset="0"/>
                <a:cs typeface="Arial" pitchFamily="34" charset="0"/>
              </a:rPr>
              <a:t>Tener una Misión y Visión institucional clara y actualizada.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Realizar un mapeo de situación con la herramienta FODA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Identificar los Factores Críticos, como elementos prioritarios  donde se  fundamenten los ejes estratégicos.</a:t>
            </a:r>
          </a:p>
          <a:p>
            <a:r>
              <a:rPr lang="es-UY" dirty="0" smtClean="0">
                <a:latin typeface="Arial" pitchFamily="34" charset="0"/>
                <a:cs typeface="Arial" pitchFamily="34" charset="0"/>
              </a:rPr>
              <a:t>Diseñar objetivos estratégicos, acciones, indicadores de logro, responsables y período.</a:t>
            </a:r>
          </a:p>
          <a:p>
            <a:endParaRPr lang="es-UY" dirty="0" smtClean="0">
              <a:latin typeface="Arial" pitchFamily="34" charset="0"/>
              <a:cs typeface="Arial" pitchFamily="34" charset="0"/>
            </a:endParaRPr>
          </a:p>
          <a:p>
            <a:endParaRPr lang="es-UY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UY" dirty="0" smtClean="0"/>
              <a:t>     </a:t>
            </a:r>
            <a:r>
              <a:rPr lang="es-UY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Acuerdos con los participantes del taller para comenzar con la PE</a:t>
            </a:r>
            <a:endParaRPr lang="es-UY" sz="27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UY" sz="2200" dirty="0" smtClean="0">
                <a:latin typeface="Arial" pitchFamily="34" charset="0"/>
                <a:cs typeface="Arial" pitchFamily="34" charset="0"/>
              </a:rPr>
              <a:t>Conformación de un equipo de referencia para la formulación y diseño de la Planificación Estratégica.</a:t>
            </a:r>
          </a:p>
          <a:p>
            <a:r>
              <a:rPr lang="es-UY" sz="2200" dirty="0" smtClean="0">
                <a:latin typeface="Arial" pitchFamily="34" charset="0"/>
                <a:cs typeface="Arial" pitchFamily="34" charset="0"/>
              </a:rPr>
              <a:t>El equipo de referencia se constituye sobre la base de los participantes del taller ( coordinadores de programa y/o personal de equipo técnico).</a:t>
            </a:r>
          </a:p>
          <a:p>
            <a:r>
              <a:rPr lang="es-UY" sz="2200" dirty="0" smtClean="0">
                <a:latin typeface="Arial" pitchFamily="34" charset="0"/>
                <a:cs typeface="Arial" pitchFamily="34" charset="0"/>
              </a:rPr>
              <a:t>Definir un cronograma con  3 sesiones de trabajo.  Las fechas de las reuniones de trabajo acordadas son: 26 abril, 31 de mayo, 28 de junio ( se agenda además el 26 julio como 4ta y última sesión).</a:t>
            </a:r>
          </a:p>
          <a:p>
            <a:r>
              <a:rPr lang="es-UY" sz="2200" dirty="0" smtClean="0">
                <a:latin typeface="Arial" pitchFamily="34" charset="0"/>
                <a:cs typeface="Arial" pitchFamily="34" charset="0"/>
              </a:rPr>
              <a:t>Trabajar  virtualmente entre las sesiones de trabajo.</a:t>
            </a:r>
          </a:p>
          <a:p>
            <a:endParaRPr lang="es-UY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dirty="0" smtClean="0"/>
              <a:t> </a:t>
            </a:r>
            <a:r>
              <a:rPr lang="es-UY" sz="31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Qué es la Misión institucional?</a:t>
            </a:r>
            <a:endParaRPr lang="es-UY" sz="31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Afirmación explícita de la 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razón de ser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 de una organización con respecto a la sociedad a la que sirve y a los actores que le dan vida. </a:t>
            </a:r>
            <a:r>
              <a:rPr lang="es-ES_tradnl" sz="2000" b="1" dirty="0" smtClean="0">
                <a:latin typeface="Arial" pitchFamily="34" charset="0"/>
                <a:cs typeface="Arial" pitchFamily="34" charset="0"/>
              </a:rPr>
              <a:t>Contiene afirmaciones que la distinguen 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en forma positiva de otras organizaciones.</a:t>
            </a:r>
          </a:p>
          <a:p>
            <a:endParaRPr lang="es-ES_tradnl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Es una </a:t>
            </a:r>
            <a:r>
              <a:rPr lang="es-ES_tradnl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pitchFamily="34" charset="0"/>
              </a:rPr>
              <a:t>declaración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 breve y concisa que da sentido de 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propósito y dirección a los esfuerzos de una organización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. Debe ser tan 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específica c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omo para servir de guía en la evaluación y el establecimiento de prioridades, </a:t>
            </a:r>
            <a:r>
              <a:rPr lang="es-ES_tradnl" sz="2000" dirty="0" smtClean="0">
                <a:latin typeface="Arial Black" pitchFamily="34" charset="0"/>
                <a:cs typeface="Arial" pitchFamily="34" charset="0"/>
              </a:rPr>
              <a:t>pero sin llegar al nivel de concreción de los objetivos.</a:t>
            </a:r>
          </a:p>
          <a:p>
            <a:endParaRPr lang="es-ES_tradnl" sz="2000" dirty="0" smtClean="0">
              <a:latin typeface="Arial Black" pitchFamily="34" charset="0"/>
              <a:cs typeface="Arial" pitchFamily="34" charset="0"/>
            </a:endParaRPr>
          </a:p>
          <a:p>
            <a:endParaRPr lang="es-ES" sz="2000" dirty="0" smtClean="0">
              <a:latin typeface="Arial Black" pitchFamily="34" charset="0"/>
              <a:cs typeface="Arial" pitchFamily="34" charset="0"/>
            </a:endParaRPr>
          </a:p>
          <a:p>
            <a:endParaRPr lang="es-UY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7224" y="428604"/>
            <a:ext cx="7829576" cy="64294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     </a:t>
            </a:r>
            <a:b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UY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CLAVES DE LA MISIÓN</a:t>
            </a:r>
            <a:endParaRPr lang="es-UY" sz="28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57224" y="928670"/>
            <a:ext cx="7829576" cy="509113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endParaRPr lang="es-ES_tradnl" sz="20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_tradnl" sz="20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COMETIDO</a:t>
            </a:r>
            <a:r>
              <a:rPr lang="es-ES_tradnl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s-ES_tradnl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s-ES_tradnl" sz="20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Para qué estamos aquí? </a:t>
            </a:r>
            <a:endParaRPr lang="es-ES" sz="2000" b="1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endParaRPr lang="es-ES" sz="2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endParaRPr lang="es-ES" sz="2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r>
              <a:rPr lang="es-ES_tradnl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SEÑAS DE IDENTIDAD  </a:t>
            </a:r>
          </a:p>
          <a:p>
            <a:pPr>
              <a:buNone/>
            </a:pPr>
            <a:r>
              <a:rPr lang="es-ES_tradnl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</a:t>
            </a:r>
          </a:p>
          <a:p>
            <a:pPr lvl="4">
              <a:buFont typeface="Wingdings" pitchFamily="2" charset="2"/>
              <a:buChar char="ü"/>
            </a:pPr>
            <a:r>
              <a:rPr lang="es-ES_tradnl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¿Quiénes somos? </a:t>
            </a:r>
          </a:p>
          <a:p>
            <a:pPr lvl="4">
              <a:buFont typeface="Wingdings" pitchFamily="2" charset="2"/>
              <a:buChar char="ü"/>
            </a:pPr>
            <a:r>
              <a:rPr lang="es-ES_tradnl" sz="20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¿En qué nos diferenciamos de otros centros educativos?</a:t>
            </a:r>
            <a:endParaRPr lang="es-ES" sz="2000" b="1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ü"/>
            </a:pPr>
            <a:endParaRPr lang="es-ES_tradnl" sz="2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 lvl="4"/>
            <a:endParaRPr lang="es-ES" sz="14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endParaRPr lang="es-ES" sz="20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s-U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71480"/>
            <a:ext cx="7772400" cy="846158"/>
          </a:xfrm>
        </p:spPr>
        <p:txBody>
          <a:bodyPr>
            <a:normAutofit fontScale="90000"/>
          </a:bodyPr>
          <a:lstStyle/>
          <a:p>
            <a:r>
              <a:rPr lang="es-ES_tradnl" sz="27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ES_tradnl" sz="27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ES_tradnl" sz="27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ES_tradnl" sz="27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ES_tradnl" sz="27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ES_tradnl" sz="27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ES_tradnl" sz="27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s-ES_tradnl" sz="27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s-ES_tradnl" sz="27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BENEFICIOS Y FUNCIONES DE LA MISIÓN</a:t>
            </a:r>
            <a:r>
              <a:rPr lang="es-ES" b="1" dirty="0" smtClean="0">
                <a:solidFill>
                  <a:srgbClr val="FFFF00"/>
                </a:solidFill>
              </a:rPr>
              <a:t/>
            </a:r>
            <a:br>
              <a:rPr lang="es-ES" b="1" dirty="0" smtClean="0">
                <a:solidFill>
                  <a:srgbClr val="FFFF00"/>
                </a:solidFill>
              </a:rPr>
            </a:b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28662" y="928670"/>
            <a:ext cx="7758138" cy="5091130"/>
          </a:xfrm>
        </p:spPr>
        <p:txBody>
          <a:bodyPr>
            <a:normAutofit/>
          </a:bodyPr>
          <a:lstStyle/>
          <a:p>
            <a:r>
              <a:rPr lang="es-ES_tradnl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Clarifica y asegura el propósito del centro </a:t>
            </a:r>
            <a:endParaRPr lang="es-ES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_tradnl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Ofrece un marco para los procesos de toma de decisiones y evaluación</a:t>
            </a:r>
          </a:p>
          <a:p>
            <a:r>
              <a:rPr lang="es-ES_tradnl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Genera mayor confianza, cooperación y coherencia en el trabajo cotidiano por constituir una referencia programática interna</a:t>
            </a:r>
            <a:endParaRPr lang="es-ES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_tradnl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 los centros educativos con sentido de Misión es más fácil trabajar juntos, con respeto mutuo, en la búsqueda de soluciones que respondan al interés de todos, más que a intereses particulares o de grupo</a:t>
            </a:r>
            <a:endParaRPr lang="es-ES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s-UY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UY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UY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M I S I Ó N  DE VYE</a:t>
            </a:r>
            <a:endParaRPr lang="es-UY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s-UY" sz="3200" dirty="0" smtClean="0">
                <a:latin typeface="Arial" pitchFamily="34" charset="0"/>
                <a:cs typeface="Arial" pitchFamily="34" charset="0"/>
              </a:rPr>
              <a:t>Construir con los niños, adolescentes y jóvenes espacios de ciudadanía y proyectos alternativos para acceder al desarrollo máximo de sus posibilidades y derechos, y a la inserción constructiva en la vida social, política, cultural y económica del país.</a:t>
            </a:r>
            <a:endParaRPr lang="es-UY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UY" dirty="0" smtClean="0"/>
              <a:t> </a:t>
            </a:r>
            <a:r>
              <a:rPr lang="es-UY" sz="22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LEER ATENTAMENTE  LA MISIÓN</a:t>
            </a:r>
            <a:r>
              <a:rPr lang="es-UY" dirty="0" smtClean="0"/>
              <a:t/>
            </a:r>
            <a:br>
              <a:rPr lang="es-UY" dirty="0" smtClean="0"/>
            </a:br>
            <a:r>
              <a:rPr lang="es-UY" sz="2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CRITERIOS PARA CONFIRMAR, REVISAR O ACTUALIZAR LA MISIÓN INSTITUCIONAL</a:t>
            </a:r>
            <a:endParaRPr lang="es-UY" sz="20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s-UY" dirty="0" smtClean="0">
                <a:latin typeface="Arial" pitchFamily="34" charset="0"/>
                <a:cs typeface="Arial" pitchFamily="34" charset="0"/>
              </a:rPr>
              <a:t> Es clara y asegura la esencia de la creación de VYE.</a:t>
            </a:r>
          </a:p>
          <a:p>
            <a:pPr>
              <a:buFont typeface="Wingdings" pitchFamily="2" charset="2"/>
              <a:buChar char="q"/>
            </a:pPr>
            <a:r>
              <a:rPr lang="es-UY" dirty="0" smtClean="0">
                <a:latin typeface="Arial" pitchFamily="34" charset="0"/>
                <a:cs typeface="Arial" pitchFamily="34" charset="0"/>
              </a:rPr>
              <a:t> Presenta las señas de identidad y el cometido.</a:t>
            </a:r>
          </a:p>
          <a:p>
            <a:pPr>
              <a:buFont typeface="Wingdings" pitchFamily="2" charset="2"/>
              <a:buChar char="q"/>
            </a:pPr>
            <a:r>
              <a:rPr lang="es-UY" dirty="0" smtClean="0">
                <a:latin typeface="Arial" pitchFamily="34" charset="0"/>
                <a:cs typeface="Arial" pitchFamily="34" charset="0"/>
              </a:rPr>
              <a:t> Ofrece un marco para la toma de decisiones y para la evaluación permanente.</a:t>
            </a:r>
            <a:br>
              <a:rPr lang="es-UY" dirty="0" smtClean="0">
                <a:latin typeface="Arial" pitchFamily="34" charset="0"/>
                <a:cs typeface="Arial" pitchFamily="34" charset="0"/>
              </a:rPr>
            </a:br>
            <a:r>
              <a:rPr lang="es-UY" dirty="0" smtClean="0">
                <a:latin typeface="Arial" pitchFamily="34" charset="0"/>
                <a:cs typeface="Arial" pitchFamily="34" charset="0"/>
              </a:rPr>
              <a:t>    </a:t>
            </a:r>
          </a:p>
          <a:p>
            <a:pPr>
              <a:buFont typeface="Wingdings" pitchFamily="2" charset="2"/>
              <a:buChar char="q"/>
            </a:pPr>
            <a:r>
              <a:rPr lang="es-UY" dirty="0" smtClean="0">
                <a:latin typeface="Arial" pitchFamily="34" charset="0"/>
                <a:cs typeface="Arial" pitchFamily="34" charset="0"/>
              </a:rPr>
              <a:t> Genera confianza, cooperación y coherencia entre los miembros de VYE.</a:t>
            </a:r>
            <a:br>
              <a:rPr lang="es-UY" dirty="0" smtClean="0">
                <a:latin typeface="Arial" pitchFamily="34" charset="0"/>
                <a:cs typeface="Arial" pitchFamily="34" charset="0"/>
              </a:rPr>
            </a:br>
            <a:r>
              <a:rPr lang="es-UY" dirty="0" smtClean="0">
                <a:latin typeface="Arial" pitchFamily="34" charset="0"/>
                <a:cs typeface="Arial" pitchFamily="34" charset="0"/>
              </a:rPr>
              <a:t>    </a:t>
            </a:r>
          </a:p>
          <a:p>
            <a:pPr>
              <a:buFont typeface="Wingdings" pitchFamily="2" charset="2"/>
              <a:buChar char="q"/>
            </a:pPr>
            <a:r>
              <a:rPr lang="es-UY" dirty="0" smtClean="0">
                <a:latin typeface="Arial" pitchFamily="34" charset="0"/>
                <a:cs typeface="Arial" pitchFamily="34" charset="0"/>
              </a:rPr>
              <a:t> Guía el desarrollo de los centros y deja claro las prioridades de la elección de los programas y/o proyectos.</a:t>
            </a:r>
            <a:br>
              <a:rPr lang="es-UY" dirty="0" smtClean="0">
                <a:latin typeface="Arial" pitchFamily="34" charset="0"/>
                <a:cs typeface="Arial" pitchFamily="34" charset="0"/>
              </a:rPr>
            </a:br>
            <a:r>
              <a:rPr lang="es-UY" dirty="0" smtClean="0">
                <a:latin typeface="Arial" pitchFamily="34" charset="0"/>
                <a:cs typeface="Arial" pitchFamily="34" charset="0"/>
              </a:rPr>
              <a:t>    </a:t>
            </a:r>
          </a:p>
          <a:p>
            <a:pPr>
              <a:buFont typeface="Wingdings" pitchFamily="2" charset="2"/>
              <a:buChar char="q"/>
            </a:pPr>
            <a:r>
              <a:rPr lang="es-UY" dirty="0" smtClean="0">
                <a:latin typeface="Arial" pitchFamily="34" charset="0"/>
                <a:cs typeface="Arial" pitchFamily="34" charset="0"/>
              </a:rPr>
              <a:t> Centra el interés común de todos los que integran VYE y no de intereses particulares o de un grupo o programa o centro.</a:t>
            </a:r>
            <a:br>
              <a:rPr lang="es-UY" dirty="0" smtClean="0">
                <a:latin typeface="Arial" pitchFamily="34" charset="0"/>
                <a:cs typeface="Arial" pitchFamily="34" charset="0"/>
              </a:rPr>
            </a:br>
            <a:r>
              <a:rPr lang="es-UY" dirty="0" smtClean="0">
                <a:latin typeface="Arial" pitchFamily="34" charset="0"/>
                <a:cs typeface="Arial" pitchFamily="34" charset="0"/>
              </a:rPr>
              <a:t>    </a:t>
            </a:r>
          </a:p>
          <a:p>
            <a:pPr>
              <a:buFont typeface="Wingdings" pitchFamily="2" charset="2"/>
              <a:buChar char="q"/>
            </a:pPr>
            <a:r>
              <a:rPr lang="es-UY" dirty="0" smtClean="0">
                <a:latin typeface="Arial" pitchFamily="34" charset="0"/>
                <a:cs typeface="Arial" pitchFamily="34" charset="0"/>
              </a:rPr>
              <a:t> Permanece en el tiempo y sostiene sus señas de identidad y sus valores  como una referencia estable para VYE.</a:t>
            </a:r>
            <a:br>
              <a:rPr lang="es-UY" dirty="0" smtClean="0">
                <a:latin typeface="Arial" pitchFamily="34" charset="0"/>
                <a:cs typeface="Arial" pitchFamily="34" charset="0"/>
              </a:rPr>
            </a:br>
            <a:r>
              <a:rPr lang="es-UY" dirty="0" smtClean="0">
                <a:latin typeface="Arial" pitchFamily="34" charset="0"/>
                <a:cs typeface="Arial" pitchFamily="34" charset="0"/>
              </a:rPr>
              <a:t>     </a:t>
            </a:r>
          </a:p>
          <a:p>
            <a:pPr>
              <a:buFont typeface="Wingdings" pitchFamily="2" charset="2"/>
              <a:buChar char="q"/>
            </a:pPr>
            <a:r>
              <a:rPr lang="es-UY" dirty="0" smtClean="0">
                <a:latin typeface="Arial" pitchFamily="34" charset="0"/>
                <a:cs typeface="Arial" pitchFamily="34" charset="0"/>
              </a:rPr>
              <a:t>Los valores que se sostienen se explicitan con claridad.</a:t>
            </a:r>
            <a:endParaRPr lang="es-UY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1797040"/>
          </a:xfrm>
        </p:spPr>
        <p:txBody>
          <a:bodyPr>
            <a:normAutofit/>
          </a:bodyPr>
          <a:lstStyle/>
          <a:p>
            <a:pPr algn="ctr"/>
            <a:r>
              <a:rPr lang="es-UY" sz="2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.</a:t>
            </a:r>
            <a:endParaRPr lang="es-UY" sz="20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s-UY" sz="2000" dirty="0" smtClean="0"/>
              <a:t> </a:t>
            </a:r>
            <a:r>
              <a:rPr lang="es-UY" sz="2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SEÑALAR  LAS CARACTERÍSTICAS DE LA MISIÓN DE VYE QUE HAY QUE DESTACAR COMO VIGENTES.</a:t>
            </a:r>
          </a:p>
          <a:p>
            <a:pPr>
              <a:buFont typeface="Wingdings" pitchFamily="2" charset="2"/>
              <a:buChar char="q"/>
            </a:pPr>
            <a:r>
              <a:rPr lang="es-UY" sz="20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SEÑALAR SI EXISTEN CARACTERÍSTICAS QUE HAY QUE INCORPORAR, MEJORAR O CAMBIAR EN SU FORMULACIÓN ACTUAL.  </a:t>
            </a:r>
            <a:endParaRPr lang="es-UY" sz="2000" dirty="0" smtClean="0">
              <a:latin typeface="Arial" pitchFamily="34" charset="0"/>
              <a:cs typeface="Arial" pitchFamily="34" charset="0"/>
            </a:endParaRPr>
          </a:p>
          <a:p>
            <a:endParaRPr lang="es-UY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UY" sz="2000" dirty="0" smtClean="0">
                <a:latin typeface="Arial" pitchFamily="34" charset="0"/>
                <a:cs typeface="Arial" pitchFamily="34" charset="0"/>
              </a:rPr>
              <a:t>Tomar en cuenta los criterios señalados anteriormente (</a:t>
            </a:r>
            <a:r>
              <a:rPr lang="es-UY" sz="2000" dirty="0" err="1" smtClean="0">
                <a:latin typeface="Arial" pitchFamily="34" charset="0"/>
                <a:cs typeface="Arial" pitchFamily="34" charset="0"/>
              </a:rPr>
              <a:t>ppt</a:t>
            </a:r>
            <a:r>
              <a:rPr lang="es-UY" sz="2000" dirty="0" smtClean="0">
                <a:latin typeface="Arial" pitchFamily="34" charset="0"/>
                <a:cs typeface="Arial" pitchFamily="34" charset="0"/>
              </a:rPr>
              <a:t> 17)</a:t>
            </a:r>
          </a:p>
          <a:p>
            <a:endParaRPr lang="es-UY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UY" sz="2000" dirty="0" smtClean="0">
                <a:latin typeface="Arial" pitchFamily="34" charset="0"/>
                <a:cs typeface="Arial" pitchFamily="34" charset="0"/>
              </a:rPr>
              <a:t>Es un trabajo en diadas o equipos pequeños. Se puede realizar con los compañeros de equipo.</a:t>
            </a:r>
          </a:p>
          <a:p>
            <a:r>
              <a:rPr lang="es-UY" sz="2000" dirty="0" smtClean="0">
                <a:latin typeface="Arial" pitchFamily="34" charset="0"/>
                <a:cs typeface="Arial" pitchFamily="34" charset="0"/>
              </a:rPr>
              <a:t>Enviarlo al correo de Cristina , con los nombres de los integrantes del equipo.  </a:t>
            </a:r>
            <a:r>
              <a:rPr lang="es-UY" sz="2000" dirty="0" err="1" smtClean="0">
                <a:latin typeface="Arial" pitchFamily="34" charset="0"/>
                <a:cs typeface="Arial" pitchFamily="34" charset="0"/>
              </a:rPr>
              <a:t>celizarodriguezp@gmail</a:t>
            </a:r>
            <a:r>
              <a:rPr lang="es-UY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s-UY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4293</TotalTime>
  <Words>1084</Words>
  <Application>Microsoft Office PowerPoint</Application>
  <PresentationFormat>Presentación en pantalla (4:3)</PresentationFormat>
  <Paragraphs>216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Equidad</vt:lpstr>
      <vt:lpstr> Taller:  bases para la Planificación Estratégica</vt:lpstr>
      <vt:lpstr>        Temas que el equipo señala como expectativa para desarrollar la PE: </vt:lpstr>
      <vt:lpstr>Instancia de reflexión y acuerdos </vt:lpstr>
      <vt:lpstr>Trabajo grupal </vt:lpstr>
      <vt:lpstr>¿Para qué es necesario diseñar una Planificación Estratégica de VYE ?  Conclusiones del trabajo en grupo.</vt:lpstr>
      <vt:lpstr>      Identifique los beneficios y riesgos que tiene para VYE en general y los programas en particular.  </vt:lpstr>
      <vt:lpstr>Preguntas claves para realizar la Planificación Estratégica.</vt:lpstr>
      <vt:lpstr>Preguntas claves para realizar la Planificación Estratégica.</vt:lpstr>
      <vt:lpstr>EL ANÁLISIS ESTRATÉGICO</vt:lpstr>
      <vt:lpstr>¿Cuáles son las bases para la formulación de una PE?</vt:lpstr>
      <vt:lpstr>Pasos para la formulación de la PE</vt:lpstr>
      <vt:lpstr>     Acuerdos con los participantes del taller para comenzar con la PE</vt:lpstr>
      <vt:lpstr> Qué es la Misión institucional?</vt:lpstr>
      <vt:lpstr>               CLAVES DE LA MISIÓN</vt:lpstr>
      <vt:lpstr>    BENEFICIOS Y FUNCIONES DE LA MISIÓN </vt:lpstr>
      <vt:lpstr> M I S I Ó N  DE VYE</vt:lpstr>
      <vt:lpstr> LEER ATENTAMENTE  LA MISIÓN CRITERIOS PARA CONFIRMAR, REVISAR O ACTUALIZAR LA MISIÓN INSTITUCIONAL</vt:lpstr>
      <vt:lpstr>.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Encuesta de Satisfacción Colegio Sagrada Familia</dc:title>
  <dc:creator>Cristina Rodriguez Peña</dc:creator>
  <cp:lastModifiedBy>Cristina Rodriguez Peña</cp:lastModifiedBy>
  <cp:revision>198</cp:revision>
  <dcterms:created xsi:type="dcterms:W3CDTF">2013-12-15T12:01:29Z</dcterms:created>
  <dcterms:modified xsi:type="dcterms:W3CDTF">2014-03-24T19:53:24Z</dcterms:modified>
</cp:coreProperties>
</file>